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2"/>
  </p:notesMasterIdLst>
  <p:sldIdLst>
    <p:sldId id="344" r:id="rId2"/>
    <p:sldId id="258" r:id="rId3"/>
    <p:sldId id="259" r:id="rId4"/>
    <p:sldId id="276" r:id="rId5"/>
    <p:sldId id="262" r:id="rId6"/>
    <p:sldId id="263" r:id="rId7"/>
    <p:sldId id="264" r:id="rId8"/>
    <p:sldId id="267" r:id="rId9"/>
    <p:sldId id="268" r:id="rId10"/>
    <p:sldId id="279" r:id="rId11"/>
    <p:sldId id="278" r:id="rId12"/>
    <p:sldId id="269" r:id="rId13"/>
    <p:sldId id="280" r:id="rId14"/>
    <p:sldId id="270" r:id="rId15"/>
    <p:sldId id="372" r:id="rId16"/>
    <p:sldId id="373" r:id="rId17"/>
    <p:sldId id="374" r:id="rId18"/>
    <p:sldId id="281" r:id="rId19"/>
    <p:sldId id="375" r:id="rId20"/>
    <p:sldId id="376" r:id="rId21"/>
    <p:sldId id="273" r:id="rId22"/>
    <p:sldId id="283" r:id="rId23"/>
    <p:sldId id="282" r:id="rId24"/>
    <p:sldId id="288" r:id="rId25"/>
    <p:sldId id="285" r:id="rId26"/>
    <p:sldId id="286" r:id="rId27"/>
    <p:sldId id="289" r:id="rId28"/>
    <p:sldId id="287" r:id="rId29"/>
    <p:sldId id="290" r:id="rId30"/>
    <p:sldId id="291" r:id="rId31"/>
    <p:sldId id="422" r:id="rId32"/>
    <p:sldId id="421" r:id="rId33"/>
    <p:sldId id="423" r:id="rId34"/>
    <p:sldId id="424" r:id="rId35"/>
    <p:sldId id="292" r:id="rId36"/>
    <p:sldId id="293" r:id="rId37"/>
    <p:sldId id="377" r:id="rId38"/>
    <p:sldId id="331" r:id="rId39"/>
    <p:sldId id="333" r:id="rId40"/>
    <p:sldId id="294" r:id="rId41"/>
    <p:sldId id="336" r:id="rId42"/>
    <p:sldId id="379" r:id="rId43"/>
    <p:sldId id="295" r:id="rId44"/>
    <p:sldId id="380" r:id="rId45"/>
    <p:sldId id="296" r:id="rId46"/>
    <p:sldId id="345" r:id="rId47"/>
    <p:sldId id="297" r:id="rId48"/>
    <p:sldId id="301" r:id="rId49"/>
    <p:sldId id="385" r:id="rId50"/>
    <p:sldId id="386" r:id="rId51"/>
    <p:sldId id="388" r:id="rId52"/>
    <p:sldId id="389" r:id="rId53"/>
    <p:sldId id="390" r:id="rId54"/>
    <p:sldId id="391" r:id="rId55"/>
    <p:sldId id="392" r:id="rId56"/>
    <p:sldId id="393" r:id="rId57"/>
    <p:sldId id="394" r:id="rId58"/>
    <p:sldId id="395" r:id="rId59"/>
    <p:sldId id="396" r:id="rId60"/>
    <p:sldId id="403" r:id="rId61"/>
    <p:sldId id="404" r:id="rId62"/>
    <p:sldId id="405" r:id="rId63"/>
    <p:sldId id="406" r:id="rId64"/>
    <p:sldId id="407" r:id="rId65"/>
    <p:sldId id="408" r:id="rId66"/>
    <p:sldId id="409" r:id="rId67"/>
    <p:sldId id="410" r:id="rId68"/>
    <p:sldId id="426" r:id="rId69"/>
    <p:sldId id="427" r:id="rId70"/>
    <p:sldId id="425"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4" d="100"/>
          <a:sy n="64" d="100"/>
        </p:scale>
        <p:origin x="-1336" y="-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385A4-0BD3-4FC8-8194-C06F866E7CCA}" type="datetimeFigureOut">
              <a:rPr lang="en-US" smtClean="0"/>
              <a:t>1/10/2023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5A71C1-C541-4208-886F-728F12645A22}" type="slidenum">
              <a:rPr lang="en-US" smtClean="0"/>
              <a:t>‹#›</a:t>
            </a:fld>
            <a:endParaRPr lang="en-US"/>
          </a:p>
        </p:txBody>
      </p:sp>
    </p:spTree>
    <p:extLst>
      <p:ext uri="{BB962C8B-B14F-4D97-AF65-F5344CB8AC3E}">
        <p14:creationId xmlns:p14="http://schemas.microsoft.com/office/powerpoint/2010/main" val="1573639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18D47E1-ADB2-45B4-B327-4F07E5ABC9FD}" type="slidenum">
              <a:rPr lang="en-GB" sz="1200" smtClean="0"/>
              <a:pPr eaLnBrk="1" hangingPunct="1"/>
              <a:t>42</a:t>
            </a:fld>
            <a:endParaRPr lang="en-GB" sz="1200"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5A71C1-C541-4208-886F-728F12645A22}" type="slidenum">
              <a:rPr lang="en-US" smtClean="0"/>
              <a:t>61</a:t>
            </a:fld>
            <a:endParaRPr lang="en-US"/>
          </a:p>
        </p:txBody>
      </p:sp>
    </p:spTree>
    <p:extLst>
      <p:ext uri="{BB962C8B-B14F-4D97-AF65-F5344CB8AC3E}">
        <p14:creationId xmlns:p14="http://schemas.microsoft.com/office/powerpoint/2010/main" val="3942717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1D8BD707-D9CF-40AE-B4C6-C98DA3205C09}" type="datetimeFigureOut">
              <a:rPr lang="en-US" smtClean="0"/>
              <a:pPr/>
              <a:t>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D8BD707-D9CF-40AE-B4C6-C98DA3205C09}" type="datetimeFigureOut">
              <a:rPr lang="en-US" smtClean="0"/>
              <a:pPr/>
              <a:t>1/10/2023</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6F15528-21DE-4FAA-801E-634DDDAF4B2B}"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hyperlink" Target="http://pubs.acs.org/doi/abs/10.1021/es702255z"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hyperlink" Target="https://www.epa.gov/laws-regulations/summary-pollution-prevention-ac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2.png"/><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epa.gov/greenchemistry/basics-green-chemistry#ppa"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yZi9URUAWIc" TargetMode="External"/><Relationship Id="rId2" Type="http://schemas.openxmlformats.org/officeDocument/2006/relationships/hyperlink" Target="https://www.khanacademy.org/science/chemistry/chemical-reactions-stoichiome/balancing-chemical-equations/v/balancing-chemical-equations-introduc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47800"/>
            <a:ext cx="7408333" cy="3916363"/>
          </a:xfrm>
        </p:spPr>
        <p:txBody>
          <a:bodyPr>
            <a:normAutofit/>
          </a:bodyPr>
          <a:lstStyle/>
          <a:p>
            <a:r>
              <a:rPr lang="en-US" b="1" i="1" dirty="0">
                <a:solidFill>
                  <a:srgbClr val="009900"/>
                </a:solidFill>
                <a:latin typeface="Estrangelo Edessa" pitchFamily="66" charset="0"/>
                <a:cs typeface="Estrangelo Edessa" pitchFamily="66" charset="0"/>
              </a:rPr>
              <a:t>“Green Chemistry is the utilization of a set of principles that reduces or eliminates the use or generation of hazardous substances in the design, manufacture and application of chemical products.”</a:t>
            </a:r>
            <a:r>
              <a:rPr lang="en-US" b="1" i="1" dirty="0">
                <a:solidFill>
                  <a:srgbClr val="009900"/>
                </a:solidFill>
                <a:latin typeface="Brush Script MT" pitchFamily="66" charset="0"/>
              </a:rPr>
              <a:t> </a:t>
            </a:r>
            <a:endParaRPr lang="en-US" b="1" i="1" dirty="0" smtClean="0">
              <a:solidFill>
                <a:srgbClr val="009900"/>
              </a:solidFill>
              <a:latin typeface="Brush Script MT" pitchFamily="66" charset="0"/>
            </a:endParaRPr>
          </a:p>
          <a:p>
            <a:pPr marL="0" indent="0">
              <a:buNone/>
            </a:pPr>
            <a:r>
              <a:rPr lang="en-US" b="1" dirty="0" smtClean="0">
                <a:latin typeface="Berlin Sans FB Demi" pitchFamily="34" charset="0"/>
              </a:rPr>
              <a:t>Green </a:t>
            </a:r>
            <a:r>
              <a:rPr lang="en-US" b="1" dirty="0">
                <a:latin typeface="Berlin Sans FB Demi" pitchFamily="34" charset="0"/>
              </a:rPr>
              <a:t>Chemistry: </a:t>
            </a:r>
            <a:r>
              <a:rPr lang="en-US" b="1" dirty="0" smtClean="0">
                <a:latin typeface="Berlin Sans FB Demi" pitchFamily="34" charset="0"/>
              </a:rPr>
              <a:t>by </a:t>
            </a:r>
            <a:r>
              <a:rPr lang="en-US" b="1" dirty="0">
                <a:latin typeface="Berlin Sans FB Demi" pitchFamily="34" charset="0"/>
              </a:rPr>
              <a:t>Paul </a:t>
            </a:r>
            <a:r>
              <a:rPr lang="en-US" b="1" dirty="0" err="1">
                <a:latin typeface="Berlin Sans FB Demi" pitchFamily="34" charset="0"/>
              </a:rPr>
              <a:t>Anastas</a:t>
            </a:r>
            <a:r>
              <a:rPr lang="en-US" b="1" dirty="0">
                <a:latin typeface="Berlin Sans FB Demi" pitchFamily="34" charset="0"/>
              </a:rPr>
              <a:t> and John Warner</a:t>
            </a:r>
          </a:p>
        </p:txBody>
      </p:sp>
      <p:sp>
        <p:nvSpPr>
          <p:cNvPr id="3" name="Title 2"/>
          <p:cNvSpPr>
            <a:spLocks noGrp="1"/>
          </p:cNvSpPr>
          <p:nvPr>
            <p:ph type="title"/>
          </p:nvPr>
        </p:nvSpPr>
        <p:spPr/>
        <p:txBody>
          <a:bodyPr/>
          <a:lstStyle/>
          <a:p>
            <a:r>
              <a:rPr lang="en-US" dirty="0" smtClean="0"/>
              <a:t>Green Chemistry</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981200" y="3886200"/>
            <a:ext cx="4548623" cy="2689822"/>
          </a:xfrm>
          <a:prstGeom prst="rect">
            <a:avLst/>
          </a:prstGeom>
          <a:noFill/>
          <a:ln w="9525">
            <a:noFill/>
            <a:miter lim="800000"/>
            <a:headEnd/>
            <a:tailEnd/>
          </a:ln>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293" y="4191000"/>
            <a:ext cx="184090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0863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3467" y="1981200"/>
            <a:ext cx="8043333" cy="4419600"/>
          </a:xfrm>
        </p:spPr>
        <p:txBody>
          <a:bodyPr/>
          <a:lstStyle/>
          <a:p>
            <a:pPr marL="0" indent="0" algn="just">
              <a:buNone/>
            </a:pPr>
            <a:endParaRPr lang="en-US" dirty="0" smtClean="0"/>
          </a:p>
          <a:p>
            <a:pPr marL="0" indent="0" algn="just">
              <a:buNone/>
            </a:pPr>
            <a:endParaRPr lang="en-US" dirty="0"/>
          </a:p>
          <a:p>
            <a:pPr marL="0" indent="0" algn="just">
              <a:buNone/>
            </a:pPr>
            <a:endParaRPr lang="en-US" dirty="0" smtClean="0"/>
          </a:p>
          <a:p>
            <a:pPr marL="0" indent="0" algn="just">
              <a:buNone/>
            </a:pPr>
            <a:r>
              <a:rPr lang="en-US" b="1" dirty="0" smtClean="0">
                <a:solidFill>
                  <a:srgbClr val="FF0000"/>
                </a:solidFill>
              </a:rPr>
              <a:t>Environment Factor (E-factor) </a:t>
            </a:r>
            <a:r>
              <a:rPr lang="en-US" dirty="0"/>
              <a:t>concept has played a major role in focusing the attention on the problem of waste generation in </a:t>
            </a:r>
            <a:r>
              <a:rPr lang="en-US" dirty="0" smtClean="0"/>
              <a:t>electronic manufacture</a:t>
            </a:r>
            <a:r>
              <a:rPr lang="en-US" dirty="0"/>
              <a:t>.</a:t>
            </a:r>
          </a:p>
          <a:p>
            <a:pPr marL="0" indent="0" algn="just">
              <a:buNone/>
            </a:pPr>
            <a:r>
              <a:rPr lang="en-US" dirty="0"/>
              <a:t>To manufacture </a:t>
            </a:r>
            <a:r>
              <a:rPr lang="en-US" b="1" dirty="0"/>
              <a:t>computer chips</a:t>
            </a:r>
            <a:r>
              <a:rPr lang="en-US" dirty="0"/>
              <a:t>, many chemicals, large amounts of water, and energy are required. In a study conducted in 2003, the industrial estimate of chemicals and fossil fuels required to make a computer chip was a 630:1 ratio! </a:t>
            </a:r>
          </a:p>
          <a:p>
            <a:pPr algn="just"/>
            <a:endParaRPr lang="en-US" dirty="0"/>
          </a:p>
          <a:p>
            <a:pPr algn="just"/>
            <a:endParaRPr lang="en-US" dirty="0"/>
          </a:p>
        </p:txBody>
      </p:sp>
      <p:sp>
        <p:nvSpPr>
          <p:cNvPr id="3" name="Title 2"/>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57200"/>
            <a:ext cx="5181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711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5" y="4299184"/>
            <a:ext cx="3474720" cy="2262608"/>
          </a:xfrm>
        </p:spPr>
      </p:pic>
      <p:pic>
        <p:nvPicPr>
          <p:cNvPr id="2050" name="Picture 2" descr="C:\Users\Lenovo\Desktop\green\710_20_illegal-waste-dump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600200"/>
            <a:ext cx="3733800" cy="219551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enovo\Desktop\green\E_2D00_Hazards-info-graph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5" y="1600200"/>
            <a:ext cx="3474720" cy="25231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Lenovo\Desktop\green\e-waste-2017-reuter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400" y="4038600"/>
            <a:ext cx="3733800"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3916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752600"/>
            <a:ext cx="8305800" cy="4572000"/>
          </a:xfrm>
        </p:spPr>
        <p:txBody>
          <a:bodyPr/>
          <a:lstStyle/>
          <a:p>
            <a:r>
              <a:rPr lang="en-US" dirty="0"/>
              <a:t>Serious proposals to reduce e-waste must address how electronics are manufactured in the first place. Some ways to do that include designing electronics that are more </a:t>
            </a:r>
            <a:r>
              <a:rPr lang="en-US" u="sng" dirty="0">
                <a:hlinkClick r:id="rId2"/>
              </a:rPr>
              <a:t>durable, repairable and recyclable</a:t>
            </a:r>
            <a:r>
              <a:rPr lang="en-US" dirty="0"/>
              <a:t>. </a:t>
            </a:r>
            <a:endParaRPr lang="en-US" dirty="0" smtClean="0"/>
          </a:p>
          <a:p>
            <a:r>
              <a:rPr lang="en-US" dirty="0" smtClean="0"/>
              <a:t>Second </a:t>
            </a:r>
            <a:r>
              <a:rPr lang="en-US" dirty="0"/>
              <a:t>big </a:t>
            </a:r>
            <a:r>
              <a:rPr lang="en-US" dirty="0" smtClean="0"/>
              <a:t>question is of </a:t>
            </a:r>
            <a:r>
              <a:rPr lang="en-US" dirty="0"/>
              <a:t>consumer behavior. </a:t>
            </a:r>
            <a:endParaRPr lang="en-US" dirty="0" smtClean="0"/>
          </a:p>
          <a:p>
            <a:r>
              <a:rPr lang="en-US" b="1" dirty="0" smtClean="0">
                <a:solidFill>
                  <a:srgbClr val="FF0000"/>
                </a:solidFill>
              </a:rPr>
              <a:t>How </a:t>
            </a:r>
            <a:r>
              <a:rPr lang="en-US" b="1" dirty="0">
                <a:solidFill>
                  <a:srgbClr val="FF0000"/>
                </a:solidFill>
              </a:rPr>
              <a:t>many of our digital upgrades result from genuine obsolescence versus fashion?</a:t>
            </a:r>
            <a:endParaRPr lang="en-US" b="1" dirty="0" smtClean="0">
              <a:solidFill>
                <a:srgbClr val="FF0000"/>
              </a:solidFill>
            </a:endParaRPr>
          </a:p>
          <a:p>
            <a:r>
              <a:rPr lang="en-US" dirty="0" smtClean="0"/>
              <a:t>Stanford </a:t>
            </a:r>
            <a:r>
              <a:rPr lang="en-US" dirty="0"/>
              <a:t>engineer </a:t>
            </a:r>
            <a:r>
              <a:rPr lang="en-US" dirty="0" err="1"/>
              <a:t>Zhenan</a:t>
            </a:r>
            <a:r>
              <a:rPr lang="en-US" dirty="0"/>
              <a:t> </a:t>
            </a:r>
            <a:r>
              <a:rPr lang="en-US" dirty="0" err="1"/>
              <a:t>Bao</a:t>
            </a:r>
            <a:r>
              <a:rPr lang="en-US" dirty="0"/>
              <a:t> and her team created a flexible electronic device that can easily degrade just by adding a weak acid like vinegar, according to a paper published </a:t>
            </a:r>
            <a:r>
              <a:rPr lang="en-US" dirty="0" smtClean="0"/>
              <a:t>in National </a:t>
            </a:r>
            <a:r>
              <a:rPr lang="en-US" dirty="0"/>
              <a:t>Academy of Sciences.</a:t>
            </a:r>
            <a:endParaRPr lang="en-US" dirty="0" smtClean="0"/>
          </a:p>
          <a:p>
            <a:endParaRPr lang="en-US" dirty="0"/>
          </a:p>
          <a:p>
            <a:endParaRPr lang="en-US" dirty="0" smtClean="0"/>
          </a:p>
        </p:txBody>
      </p:sp>
    </p:spTree>
    <p:extLst>
      <p:ext uri="{BB962C8B-B14F-4D97-AF65-F5344CB8AC3E}">
        <p14:creationId xmlns:p14="http://schemas.microsoft.com/office/powerpoint/2010/main" val="25871829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2600"/>
            <a:ext cx="8153401" cy="4267200"/>
          </a:xfrm>
        </p:spPr>
      </p:pic>
      <p:sp>
        <p:nvSpPr>
          <p:cNvPr id="4" name="Title 2"/>
          <p:cNvSpPr>
            <a:spLocks noGrp="1"/>
          </p:cNvSpPr>
          <p:nvPr>
            <p:ph type="title"/>
          </p:nvPr>
        </p:nvSpPr>
        <p:spPr/>
        <p:txBody>
          <a:bodyPr/>
          <a:lstStyle/>
          <a:p>
            <a:r>
              <a:rPr lang="en-US" dirty="0" smtClean="0"/>
              <a:t>2. Atom Economy</a:t>
            </a:r>
            <a:endParaRPr lang="en-US" dirty="0"/>
          </a:p>
        </p:txBody>
      </p:sp>
    </p:spTree>
    <p:extLst>
      <p:ext uri="{BB962C8B-B14F-4D97-AF65-F5344CB8AC3E}">
        <p14:creationId xmlns:p14="http://schemas.microsoft.com/office/powerpoint/2010/main" val="1557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752600"/>
            <a:ext cx="8686800" cy="5029200"/>
          </a:xfrm>
        </p:spPr>
        <p:txBody>
          <a:bodyPr/>
          <a:lstStyle/>
          <a:p>
            <a:r>
              <a:rPr lang="en-US" dirty="0" smtClean="0"/>
              <a:t>The </a:t>
            </a:r>
            <a:r>
              <a:rPr lang="en-US" dirty="0"/>
              <a:t>concept of Atom Economy was developed by Barry </a:t>
            </a:r>
            <a:r>
              <a:rPr lang="en-US" dirty="0" err="1"/>
              <a:t>Trost</a:t>
            </a:r>
            <a:r>
              <a:rPr lang="en-US" dirty="0"/>
              <a:t> of Stanford University (US), for which he received the Presidential Green Chemistry Challenge Award in 1998. It is a method of expressing how efficiently a particular reaction makes use of the reactant atoms</a:t>
            </a:r>
            <a:r>
              <a:rPr lang="en-US" dirty="0" smtClean="0"/>
              <a:t>.</a:t>
            </a:r>
          </a:p>
          <a:p>
            <a:r>
              <a:rPr lang="en-US" dirty="0"/>
              <a:t>Atom economy </a:t>
            </a:r>
            <a:r>
              <a:rPr lang="en-US" dirty="0" smtClean="0"/>
              <a:t>=</a:t>
            </a:r>
            <a:r>
              <a:rPr lang="en-US" u="sng" dirty="0" smtClean="0"/>
              <a:t> Relative formula mass of useful product  </a:t>
            </a:r>
            <a:r>
              <a:rPr lang="en-US" dirty="0" smtClean="0"/>
              <a:t>x 100</a:t>
            </a:r>
          </a:p>
          <a:p>
            <a:pPr marL="0" indent="0">
              <a:buNone/>
            </a:pPr>
            <a:r>
              <a:rPr lang="en-US" dirty="0" smtClean="0"/>
              <a:t>                                  Relative formula </a:t>
            </a:r>
            <a:r>
              <a:rPr lang="en-US" dirty="0"/>
              <a:t>mass of the reactants used </a:t>
            </a:r>
            <a:endParaRPr lang="en-US" dirty="0" smtClean="0"/>
          </a:p>
          <a:p>
            <a:endParaRPr lang="en-US" dirty="0"/>
          </a:p>
          <a:p>
            <a:pPr marL="0" indent="0">
              <a:buNone/>
            </a:pPr>
            <a:r>
              <a:rPr lang="en-US" dirty="0"/>
              <a:t/>
            </a:r>
            <a:br>
              <a:rPr lang="en-US" dirty="0"/>
            </a:br>
            <a:endParaRPr lang="en-US" dirty="0"/>
          </a:p>
        </p:txBody>
      </p:sp>
      <p:sp>
        <p:nvSpPr>
          <p:cNvPr id="3" name="Title 2"/>
          <p:cNvSpPr>
            <a:spLocks noGrp="1"/>
          </p:cNvSpPr>
          <p:nvPr>
            <p:ph type="title"/>
          </p:nvPr>
        </p:nvSpPr>
        <p:spPr>
          <a:xfrm>
            <a:off x="381000" y="228600"/>
            <a:ext cx="8229600" cy="829056"/>
          </a:xfrm>
        </p:spPr>
        <p:txBody>
          <a:bodyPr/>
          <a:lstStyle/>
          <a:p>
            <a:r>
              <a:rPr lang="en-US" dirty="0" smtClean="0"/>
              <a:t>Increase Atom Economy</a:t>
            </a:r>
            <a:endParaRPr lang="en-US" dirty="0"/>
          </a:p>
        </p:txBody>
      </p:sp>
      <p:pic>
        <p:nvPicPr>
          <p:cNvPr id="3076" name="Picture 4" descr="C:\Users\Lenovo\Desktop\at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0"/>
            <a:ext cx="79248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88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41" y="952500"/>
            <a:ext cx="8829159"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07806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99" y="1433513"/>
            <a:ext cx="8756101" cy="473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50931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51956"/>
            <a:ext cx="8610600" cy="4172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84953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681162"/>
            <a:ext cx="8686800" cy="4719638"/>
          </a:xfrm>
        </p:spPr>
      </p:pic>
    </p:spTree>
    <p:extLst>
      <p:ext uri="{BB962C8B-B14F-4D97-AF65-F5344CB8AC3E}">
        <p14:creationId xmlns:p14="http://schemas.microsoft.com/office/powerpoint/2010/main" val="18286001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990600"/>
            <a:ext cx="5486400" cy="1252728"/>
          </a:xfrm>
        </p:spPr>
        <p:txBody>
          <a:bodyPr>
            <a:noAutofit/>
          </a:bodyPr>
          <a:lstStyle/>
          <a:p>
            <a:pPr algn="l"/>
            <a:r>
              <a:rPr lang="en-US" sz="2400" b="1" dirty="0" smtClean="0">
                <a:solidFill>
                  <a:schemeClr val="tx1"/>
                </a:solidFill>
              </a:rPr>
              <a:t>Atom Economy- Example:</a:t>
            </a:r>
            <a:br>
              <a:rPr lang="en-US" sz="2400" b="1" dirty="0" smtClean="0">
                <a:solidFill>
                  <a:schemeClr val="tx1"/>
                </a:solidFill>
              </a:rPr>
            </a:br>
            <a:r>
              <a:rPr lang="en-US" sz="2400" b="1" dirty="0" smtClean="0">
                <a:solidFill>
                  <a:srgbClr val="0000FF"/>
                </a:solidFill>
              </a:rPr>
              <a:t>Preparation of Maleic anhydride from-</a:t>
            </a:r>
            <a:r>
              <a:rPr lang="en-US" sz="2400" dirty="0" smtClean="0">
                <a:solidFill>
                  <a:srgbClr val="0070C0"/>
                </a:solidFill>
              </a:rPr>
              <a:t/>
            </a:r>
            <a:br>
              <a:rPr lang="en-US" sz="2400" dirty="0" smtClean="0">
                <a:solidFill>
                  <a:srgbClr val="0070C0"/>
                </a:solidFill>
              </a:rPr>
            </a:br>
            <a:r>
              <a:rPr lang="en-US" sz="2400" dirty="0" smtClean="0">
                <a:solidFill>
                  <a:schemeClr val="tx1"/>
                </a:solidFill>
              </a:rPr>
              <a:t>Benzene</a:t>
            </a:r>
            <a:br>
              <a:rPr lang="en-US" sz="2400" dirty="0" smtClean="0">
                <a:solidFill>
                  <a:schemeClr val="tx1"/>
                </a:solidFill>
              </a:rPr>
            </a:br>
            <a:r>
              <a:rPr lang="en-US" sz="2400" dirty="0" err="1" smtClean="0">
                <a:solidFill>
                  <a:schemeClr val="tx1"/>
                </a:solidFill>
              </a:rPr>
              <a:t>Butene</a:t>
            </a:r>
            <a:r>
              <a:rPr lang="en-US" sz="2400" dirty="0">
                <a:solidFill>
                  <a:schemeClr val="tx1"/>
                </a:solidFill>
              </a:rPr>
              <a:t/>
            </a:r>
            <a:br>
              <a:rPr lang="en-US" sz="2400" dirty="0">
                <a:solidFill>
                  <a:schemeClr val="tx1"/>
                </a:solidFill>
              </a:rPr>
            </a:br>
            <a:r>
              <a:rPr lang="en-US" sz="2400" dirty="0" smtClean="0">
                <a:solidFill>
                  <a:schemeClr val="tx1"/>
                </a:solidFill>
              </a:rPr>
              <a:t>Butane</a:t>
            </a:r>
            <a:endParaRPr lang="en-US" sz="2400" dirty="0">
              <a:solidFill>
                <a:schemeClr val="tx1"/>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9569"/>
          <a:stretch/>
        </p:blipFill>
        <p:spPr bwMode="auto">
          <a:xfrm>
            <a:off x="1296944" y="2743200"/>
            <a:ext cx="7694656"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5167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3000" y="1981200"/>
            <a:ext cx="7010400" cy="4114800"/>
          </a:xfrm>
          <a:ln>
            <a:solidFill>
              <a:schemeClr val="tx1"/>
            </a:solidFill>
          </a:ln>
        </p:spPr>
        <p:txBody>
          <a:bodyPr/>
          <a:lstStyle/>
          <a:p>
            <a:pPr>
              <a:buFont typeface="Wingdings" pitchFamily="2" charset="2"/>
              <a:buChar char="Ø"/>
            </a:pPr>
            <a:r>
              <a:rPr lang="en-US" dirty="0" smtClean="0"/>
              <a:t>Life saving drugs</a:t>
            </a:r>
          </a:p>
          <a:p>
            <a:pPr>
              <a:buFont typeface="Wingdings" pitchFamily="2" charset="2"/>
              <a:buChar char="Ø"/>
            </a:pPr>
            <a:r>
              <a:rPr lang="en-US" dirty="0" smtClean="0"/>
              <a:t>Fertilizer &amp; insecticides </a:t>
            </a:r>
          </a:p>
          <a:p>
            <a:pPr>
              <a:buFont typeface="Wingdings" pitchFamily="2" charset="2"/>
              <a:buChar char="Ø"/>
            </a:pPr>
            <a:r>
              <a:rPr lang="en-US" dirty="0" smtClean="0"/>
              <a:t>Composite and advanced engineering materials</a:t>
            </a:r>
          </a:p>
          <a:p>
            <a:pPr>
              <a:buFont typeface="Wingdings" pitchFamily="2" charset="2"/>
              <a:buChar char="Ø"/>
            </a:pPr>
            <a:r>
              <a:rPr lang="en-US" dirty="0" smtClean="0"/>
              <a:t>Polymers</a:t>
            </a:r>
          </a:p>
          <a:p>
            <a:pPr>
              <a:buFont typeface="Wingdings" pitchFamily="2" charset="2"/>
              <a:buChar char="Ø"/>
            </a:pPr>
            <a:r>
              <a:rPr lang="en-US" dirty="0" smtClean="0"/>
              <a:t>Cosmetics</a:t>
            </a:r>
          </a:p>
          <a:p>
            <a:pPr>
              <a:buFont typeface="Wingdings" pitchFamily="2" charset="2"/>
              <a:buChar char="Ø"/>
            </a:pPr>
            <a:r>
              <a:rPr lang="en-US" dirty="0" smtClean="0"/>
              <a:t>Preservatives</a:t>
            </a:r>
          </a:p>
          <a:p>
            <a:pPr>
              <a:buFont typeface="Wingdings" pitchFamily="2" charset="2"/>
              <a:buChar char="Ø"/>
            </a:pPr>
            <a:r>
              <a:rPr lang="en-US" dirty="0" smtClean="0"/>
              <a:t>Coatings and lacquers</a:t>
            </a:r>
          </a:p>
          <a:p>
            <a:pPr>
              <a:buFont typeface="Wingdings" pitchFamily="2" charset="2"/>
              <a:buChar char="Ø"/>
            </a:pPr>
            <a:r>
              <a:rPr lang="en-US" dirty="0" smtClean="0"/>
              <a:t>Electronics</a:t>
            </a:r>
          </a:p>
          <a:p>
            <a:pPr>
              <a:buFont typeface="Wingdings" pitchFamily="2" charset="2"/>
              <a:buChar char="Ø"/>
            </a:pPr>
            <a:r>
              <a:rPr lang="en-US" dirty="0" smtClean="0"/>
              <a:t>Fuel and batteries</a:t>
            </a:r>
            <a:endParaRPr lang="en-US" dirty="0"/>
          </a:p>
        </p:txBody>
      </p:sp>
      <p:sp>
        <p:nvSpPr>
          <p:cNvPr id="3" name="Title 2"/>
          <p:cNvSpPr>
            <a:spLocks noGrp="1"/>
          </p:cNvSpPr>
          <p:nvPr>
            <p:ph type="title"/>
          </p:nvPr>
        </p:nvSpPr>
        <p:spPr>
          <a:xfrm>
            <a:off x="457200" y="338328"/>
            <a:ext cx="8229600" cy="880872"/>
          </a:xfrm>
        </p:spPr>
        <p:txBody>
          <a:bodyPr>
            <a:normAutofit/>
          </a:bodyPr>
          <a:lstStyle/>
          <a:p>
            <a:r>
              <a:rPr lang="en-US" sz="3600" dirty="0" smtClean="0"/>
              <a:t>Role of chemistry in making life better</a:t>
            </a:r>
            <a:endParaRPr lang="en-US" sz="3600" dirty="0"/>
          </a:p>
        </p:txBody>
      </p:sp>
    </p:spTree>
    <p:extLst>
      <p:ext uri="{BB962C8B-B14F-4D97-AF65-F5344CB8AC3E}">
        <p14:creationId xmlns:p14="http://schemas.microsoft.com/office/powerpoint/2010/main" val="3758138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872" b="-1"/>
          <a:stretch/>
        </p:blipFill>
        <p:spPr bwMode="auto">
          <a:xfrm>
            <a:off x="2362200" y="381000"/>
            <a:ext cx="5638800" cy="6215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5311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0200"/>
            <a:ext cx="8686799" cy="4525963"/>
          </a:xfrm>
        </p:spPr>
        <p:txBody>
          <a:bodyPr/>
          <a:lstStyle/>
          <a:p>
            <a:r>
              <a:rPr lang="en-US" dirty="0"/>
              <a:t>Wherever practicable, synthetic methods should be designed to use and generate substances that possess little or no toxicity to </a:t>
            </a:r>
            <a:r>
              <a:rPr lang="en-US" dirty="0" smtClean="0"/>
              <a:t>human </a:t>
            </a:r>
            <a:r>
              <a:rPr lang="en-US" dirty="0"/>
              <a:t>health and the environment.</a:t>
            </a:r>
          </a:p>
        </p:txBody>
      </p:sp>
      <p:sp>
        <p:nvSpPr>
          <p:cNvPr id="3" name="Title 2"/>
          <p:cNvSpPr>
            <a:spLocks noGrp="1"/>
          </p:cNvSpPr>
          <p:nvPr>
            <p:ph type="title"/>
          </p:nvPr>
        </p:nvSpPr>
        <p:spPr>
          <a:xfrm>
            <a:off x="457200" y="304800"/>
            <a:ext cx="8229600" cy="762000"/>
          </a:xfrm>
        </p:spPr>
        <p:txBody>
          <a:bodyPr>
            <a:normAutofit/>
          </a:bodyPr>
          <a:lstStyle/>
          <a:p>
            <a:r>
              <a:rPr lang="en-US" dirty="0" smtClean="0"/>
              <a:t>3. Non Hazardous Synthesis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24200"/>
            <a:ext cx="8229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377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981200"/>
            <a:ext cx="8686800" cy="3695700"/>
          </a:xfrm>
        </p:spPr>
      </p:pic>
      <p:sp>
        <p:nvSpPr>
          <p:cNvPr id="3" name="Title 2"/>
          <p:cNvSpPr>
            <a:spLocks noGrp="1"/>
          </p:cNvSpPr>
          <p:nvPr>
            <p:ph type="title"/>
          </p:nvPr>
        </p:nvSpPr>
        <p:spPr/>
        <p:txBody>
          <a:bodyPr/>
          <a:lstStyle/>
          <a:p>
            <a:r>
              <a:rPr lang="en-US" dirty="0" smtClean="0"/>
              <a:t>Green Synthesis of Indigo</a:t>
            </a:r>
            <a:endParaRPr lang="en-US" dirty="0"/>
          </a:p>
        </p:txBody>
      </p:sp>
    </p:spTree>
    <p:extLst>
      <p:ext uri="{BB962C8B-B14F-4D97-AF65-F5344CB8AC3E}">
        <p14:creationId xmlns:p14="http://schemas.microsoft.com/office/powerpoint/2010/main" val="7587263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8229600" cy="804672"/>
          </a:xfrm>
        </p:spPr>
        <p:txBody>
          <a:bodyPr/>
          <a:lstStyle/>
          <a:p>
            <a:r>
              <a:rPr lang="en-US" dirty="0" smtClean="0"/>
              <a:t>4. Safer Chemicals and Product</a:t>
            </a:r>
            <a:endParaRPr lang="en-US" dirty="0"/>
          </a:p>
        </p:txBody>
      </p:sp>
      <p:sp>
        <p:nvSpPr>
          <p:cNvPr id="5" name="Content Placeholder 4"/>
          <p:cNvSpPr>
            <a:spLocks noGrp="1"/>
          </p:cNvSpPr>
          <p:nvPr>
            <p:ph idx="1"/>
          </p:nvPr>
        </p:nvSpPr>
        <p:spPr>
          <a:xfrm>
            <a:off x="228600" y="1676400"/>
            <a:ext cx="8686799" cy="4449763"/>
          </a:xfrm>
        </p:spPr>
        <p:txBody>
          <a:bodyPr/>
          <a:lstStyle/>
          <a:p>
            <a:r>
              <a:rPr lang="en-US" dirty="0" smtClean="0"/>
              <a:t>For reducing the toxicity, the efficiency of desired product  should be preserved</a:t>
            </a:r>
          </a:p>
          <a:p>
            <a:r>
              <a:rPr lang="en-US" i="1" dirty="0"/>
              <a:t>Chemical products should be designed to carry out their desired function, while minimizing their toxicity</a:t>
            </a:r>
            <a:r>
              <a:rPr lang="en-US" i="1" dirty="0" smtClean="0"/>
              <a:t>.</a:t>
            </a:r>
          </a:p>
          <a:p>
            <a:r>
              <a:rPr lang="en-US" dirty="0"/>
              <a:t>Mastering the art and science of toxicology requires innovative approaches to chemical characterization that state that hazard is a design flaw and must be addressed at the genesis of molecular design. The intrinsic hazard of elements and molecules is a fundamental chemical property that must be characterized, evaluated and managed as part of a systems-based strategy for chemical design.</a:t>
            </a:r>
            <a:endParaRPr lang="en-US" dirty="0" smtClean="0"/>
          </a:p>
          <a:p>
            <a:endParaRPr lang="en-US" dirty="0"/>
          </a:p>
        </p:txBody>
      </p:sp>
    </p:spTree>
    <p:extLst>
      <p:ext uri="{BB962C8B-B14F-4D97-AF65-F5344CB8AC3E}">
        <p14:creationId xmlns:p14="http://schemas.microsoft.com/office/powerpoint/2010/main" val="29132686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752600"/>
            <a:ext cx="8686799" cy="4373563"/>
          </a:xfrm>
        </p:spPr>
        <p:txBody>
          <a:bodyPr>
            <a:normAutofit fontScale="92500"/>
          </a:bodyPr>
          <a:lstStyle/>
          <a:p>
            <a:r>
              <a:rPr lang="en-US" dirty="0"/>
              <a:t>There are two crucial elements in approaching the goal of sustainability in chemical products and processes:  alternatives assessment and </a:t>
            </a:r>
            <a:r>
              <a:rPr lang="en-US" dirty="0" smtClean="0"/>
              <a:t> </a:t>
            </a:r>
            <a:r>
              <a:rPr lang="en-US" dirty="0"/>
              <a:t>molecular design. To date </a:t>
            </a:r>
            <a:r>
              <a:rPr lang="en-US" dirty="0" smtClean="0"/>
              <a:t>the focus is on the first point.</a:t>
            </a:r>
          </a:p>
          <a:p>
            <a:r>
              <a:rPr lang="en-US" dirty="0" smtClean="0"/>
              <a:t>Determining </a:t>
            </a:r>
            <a:r>
              <a:rPr lang="en-US" dirty="0"/>
              <a:t>the toxicity of chemicals is necessary to identify their harmful effects on humans, animals, plants, or the environment. It is also one of the main steps in drug design. Animal models have been used for a long time for toxicity testing. However, in vivo animal tests are constrained by time, ethical considerations, and financial burden. Therefore, computational methods for estimating the toxicity of chemicals are considered useful. </a:t>
            </a:r>
            <a:r>
              <a:rPr lang="en-US" dirty="0" smtClean="0"/>
              <a:t>Computational </a:t>
            </a:r>
            <a:r>
              <a:rPr lang="en-US" dirty="0"/>
              <a:t>methods to analyze, simulate, visualize, or predict the toxicity of chemicals. </a:t>
            </a:r>
          </a:p>
        </p:txBody>
      </p:sp>
    </p:spTree>
    <p:extLst>
      <p:ext uri="{BB962C8B-B14F-4D97-AF65-F5344CB8AC3E}">
        <p14:creationId xmlns:p14="http://schemas.microsoft.com/office/powerpoint/2010/main" val="3172115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438400"/>
            <a:ext cx="8686799" cy="3581400"/>
          </a:xfrm>
        </p:spPr>
        <p:txBody>
          <a:bodyPr/>
          <a:lstStyle/>
          <a:p>
            <a:r>
              <a:rPr lang="en-US" dirty="0" smtClean="0"/>
              <a:t>The solvents and separating agents should not be used unnecessarily</a:t>
            </a:r>
          </a:p>
          <a:p>
            <a:r>
              <a:rPr lang="en-US" dirty="0" smtClean="0"/>
              <a:t>Acetone, ethers and most of organic solvents are inflammable and are avoided</a:t>
            </a:r>
          </a:p>
          <a:p>
            <a:r>
              <a:rPr lang="en-US" dirty="0" smtClean="0"/>
              <a:t>Chloroform, carbon tetrachloride and many other chlorinated solvents are toxic and carcinogenic </a:t>
            </a:r>
          </a:p>
          <a:p>
            <a:r>
              <a:rPr lang="en-US" dirty="0" smtClean="0"/>
              <a:t>If solvents are necessary water is good medium or some ecofriendly solvents like Supercritical CO2 can be used.</a:t>
            </a:r>
          </a:p>
          <a:p>
            <a:endParaRPr lang="en-US" dirty="0"/>
          </a:p>
        </p:txBody>
      </p:sp>
      <p:sp>
        <p:nvSpPr>
          <p:cNvPr id="3" name="Title 2"/>
          <p:cNvSpPr>
            <a:spLocks noGrp="1"/>
          </p:cNvSpPr>
          <p:nvPr>
            <p:ph type="title"/>
          </p:nvPr>
        </p:nvSpPr>
        <p:spPr>
          <a:xfrm>
            <a:off x="457200" y="795528"/>
            <a:ext cx="8229600" cy="804672"/>
          </a:xfrm>
        </p:spPr>
        <p:txBody>
          <a:bodyPr/>
          <a:lstStyle/>
          <a:p>
            <a:r>
              <a:rPr lang="en-US" dirty="0" smtClean="0"/>
              <a:t>5. Use of safer Solvents</a:t>
            </a:r>
            <a:endParaRPr lang="en-US" dirty="0"/>
          </a:p>
        </p:txBody>
      </p:sp>
    </p:spTree>
    <p:extLst>
      <p:ext uri="{BB962C8B-B14F-4D97-AF65-F5344CB8AC3E}">
        <p14:creationId xmlns:p14="http://schemas.microsoft.com/office/powerpoint/2010/main" val="1466822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481072"/>
            <a:ext cx="8686799" cy="3691128"/>
          </a:xfrm>
        </p:spPr>
        <p:txBody>
          <a:bodyPr/>
          <a:lstStyle/>
          <a:p>
            <a:r>
              <a:rPr lang="en-US" dirty="0" smtClean="0"/>
              <a:t>The aim of green chemistry is to increase energy efficiency</a:t>
            </a:r>
          </a:p>
          <a:p>
            <a:r>
              <a:rPr lang="en-US" dirty="0" smtClean="0"/>
              <a:t>This can be achieved by use of catalyst and by stopping the use of fossils fuels.</a:t>
            </a:r>
          </a:p>
          <a:p>
            <a:r>
              <a:rPr lang="en-US" dirty="0" smtClean="0"/>
              <a:t>Microwave and sound waves are new alternate types of energy substitute for efficient energy processes.</a:t>
            </a:r>
          </a:p>
          <a:p>
            <a:r>
              <a:rPr lang="en-US" dirty="0" smtClean="0"/>
              <a:t>The energy efficiency can be increased by</a:t>
            </a:r>
          </a:p>
          <a:p>
            <a:pPr marL="0" indent="0">
              <a:buNone/>
            </a:pPr>
            <a:r>
              <a:rPr lang="en-US" dirty="0" smtClean="0"/>
              <a:t>         a) Proper heat transfer</a:t>
            </a:r>
          </a:p>
          <a:p>
            <a:pPr marL="0" indent="0">
              <a:buNone/>
            </a:pPr>
            <a:r>
              <a:rPr lang="en-US" dirty="0"/>
              <a:t> </a:t>
            </a:r>
            <a:r>
              <a:rPr lang="en-US" dirty="0" smtClean="0"/>
              <a:t>        b) minimal wastage of energy during the process. </a:t>
            </a:r>
          </a:p>
          <a:p>
            <a:pPr marL="0" indent="0">
              <a:buNone/>
            </a:pPr>
            <a:endParaRPr lang="en-US" dirty="0"/>
          </a:p>
        </p:txBody>
      </p:sp>
      <p:sp>
        <p:nvSpPr>
          <p:cNvPr id="3" name="Title 2"/>
          <p:cNvSpPr>
            <a:spLocks noGrp="1"/>
          </p:cNvSpPr>
          <p:nvPr>
            <p:ph type="title"/>
          </p:nvPr>
        </p:nvSpPr>
        <p:spPr>
          <a:xfrm>
            <a:off x="457200" y="609600"/>
            <a:ext cx="8229600" cy="728472"/>
          </a:xfrm>
        </p:spPr>
        <p:txBody>
          <a:bodyPr>
            <a:normAutofit fontScale="90000"/>
          </a:bodyPr>
          <a:lstStyle/>
          <a:p>
            <a:r>
              <a:rPr lang="en-US" dirty="0" smtClean="0"/>
              <a:t>6. Energy Efficiency</a:t>
            </a:r>
            <a:endParaRPr lang="en-US" dirty="0"/>
          </a:p>
        </p:txBody>
      </p:sp>
    </p:spTree>
    <p:extLst>
      <p:ext uri="{BB962C8B-B14F-4D97-AF65-F5344CB8AC3E}">
        <p14:creationId xmlns:p14="http://schemas.microsoft.com/office/powerpoint/2010/main" val="22011265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743200"/>
            <a:ext cx="8686800" cy="3124200"/>
          </a:xfrm>
        </p:spPr>
        <p:txBody>
          <a:bodyPr/>
          <a:lstStyle/>
          <a:p>
            <a:r>
              <a:rPr lang="en-US" dirty="0" err="1" smtClean="0"/>
              <a:t>Adipic</a:t>
            </a:r>
            <a:r>
              <a:rPr lang="en-US" dirty="0" smtClean="0"/>
              <a:t> acid is required in large quantity as raw material for the synthesis of nylon and lubricants.</a:t>
            </a:r>
          </a:p>
          <a:p>
            <a:r>
              <a:rPr lang="en-US" dirty="0" smtClean="0"/>
              <a:t>But </a:t>
            </a:r>
            <a:r>
              <a:rPr lang="en-US" dirty="0" err="1" smtClean="0"/>
              <a:t>Adipic</a:t>
            </a:r>
            <a:r>
              <a:rPr lang="en-US" dirty="0" smtClean="0"/>
              <a:t> acid is prepared from benzene which is toxic and carcinogenic.  Also during synthesis nitrous acid is used which is a green house gas</a:t>
            </a:r>
          </a:p>
          <a:p>
            <a:r>
              <a:rPr lang="en-US" dirty="0" smtClean="0"/>
              <a:t>Green synthesis of adipic acid uses D-Glucose as a raw material which is both non-toxic as well as renewable feedstock</a:t>
            </a:r>
          </a:p>
          <a:p>
            <a:endParaRPr lang="en-US" dirty="0"/>
          </a:p>
        </p:txBody>
      </p:sp>
      <p:sp>
        <p:nvSpPr>
          <p:cNvPr id="3" name="Title 2"/>
          <p:cNvSpPr>
            <a:spLocks noGrp="1"/>
          </p:cNvSpPr>
          <p:nvPr>
            <p:ph type="title"/>
          </p:nvPr>
        </p:nvSpPr>
        <p:spPr>
          <a:xfrm>
            <a:off x="457200" y="871728"/>
            <a:ext cx="8229600" cy="728472"/>
          </a:xfrm>
        </p:spPr>
        <p:txBody>
          <a:bodyPr>
            <a:normAutofit fontScale="90000"/>
          </a:bodyPr>
          <a:lstStyle/>
          <a:p>
            <a:r>
              <a:rPr lang="en-US" dirty="0" smtClean="0"/>
              <a:t>7. Renewable Feedstock</a:t>
            </a:r>
            <a:endParaRPr lang="en-US" dirty="0"/>
          </a:p>
        </p:txBody>
      </p:sp>
    </p:spTree>
    <p:extLst>
      <p:ext uri="{BB962C8B-B14F-4D97-AF65-F5344CB8AC3E}">
        <p14:creationId xmlns:p14="http://schemas.microsoft.com/office/powerpoint/2010/main" val="160042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8229600" cy="728472"/>
          </a:xfrm>
        </p:spPr>
        <p:txBody>
          <a:bodyPr>
            <a:normAutofit fontScale="90000"/>
          </a:bodyPr>
          <a:lstStyle/>
          <a:p>
            <a:r>
              <a:rPr lang="en-US" dirty="0" smtClean="0"/>
              <a:t>Synthesis of </a:t>
            </a:r>
            <a:r>
              <a:rPr lang="en-US" dirty="0" err="1" smtClean="0"/>
              <a:t>adipic</a:t>
            </a:r>
            <a:r>
              <a:rPr lang="en-US" dirty="0" smtClean="0"/>
              <a:t> acid</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r="13300"/>
          <a:stretch/>
        </p:blipFill>
        <p:spPr>
          <a:xfrm>
            <a:off x="381000" y="1364067"/>
            <a:ext cx="8305800" cy="5189133"/>
          </a:xfrm>
        </p:spPr>
      </p:pic>
      <p:sp>
        <p:nvSpPr>
          <p:cNvPr id="2" name="TextBox 1"/>
          <p:cNvSpPr txBox="1"/>
          <p:nvPr/>
        </p:nvSpPr>
        <p:spPr>
          <a:xfrm>
            <a:off x="457200" y="1459468"/>
            <a:ext cx="2142510" cy="369332"/>
          </a:xfrm>
          <a:prstGeom prst="rect">
            <a:avLst/>
          </a:prstGeom>
          <a:noFill/>
        </p:spPr>
        <p:txBody>
          <a:bodyPr wrap="none" rtlCol="0">
            <a:spAutoFit/>
          </a:bodyPr>
          <a:lstStyle/>
          <a:p>
            <a:r>
              <a:rPr lang="en-US" b="1" dirty="0" smtClean="0">
                <a:solidFill>
                  <a:srgbClr val="FF0000"/>
                </a:solidFill>
              </a:rPr>
              <a:t>Traditional Method:</a:t>
            </a:r>
            <a:endParaRPr lang="en-US" b="1" dirty="0">
              <a:solidFill>
                <a:srgbClr val="FF0000"/>
              </a:solidFill>
            </a:endParaRPr>
          </a:p>
        </p:txBody>
      </p:sp>
      <p:sp>
        <p:nvSpPr>
          <p:cNvPr id="4" name="TextBox 3"/>
          <p:cNvSpPr txBox="1"/>
          <p:nvPr/>
        </p:nvSpPr>
        <p:spPr>
          <a:xfrm>
            <a:off x="327039" y="3669268"/>
            <a:ext cx="2167581" cy="369332"/>
          </a:xfrm>
          <a:prstGeom prst="rect">
            <a:avLst/>
          </a:prstGeom>
          <a:noFill/>
        </p:spPr>
        <p:txBody>
          <a:bodyPr wrap="none" rtlCol="0">
            <a:spAutoFit/>
          </a:bodyPr>
          <a:lstStyle/>
          <a:p>
            <a:r>
              <a:rPr lang="en-US" b="1" dirty="0" smtClean="0">
                <a:solidFill>
                  <a:srgbClr val="33CC33"/>
                </a:solidFill>
              </a:rPr>
              <a:t>Alternate Synthesis:</a:t>
            </a:r>
            <a:endParaRPr lang="en-US" b="1" dirty="0">
              <a:solidFill>
                <a:srgbClr val="33CC33"/>
              </a:solidFill>
            </a:endParaRPr>
          </a:p>
        </p:txBody>
      </p:sp>
    </p:spTree>
    <p:extLst>
      <p:ext uri="{BB962C8B-B14F-4D97-AF65-F5344CB8AC3E}">
        <p14:creationId xmlns:p14="http://schemas.microsoft.com/office/powerpoint/2010/main" val="1503317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209800"/>
            <a:ext cx="8686800" cy="3962400"/>
          </a:xfrm>
        </p:spPr>
        <p:txBody>
          <a:bodyPr/>
          <a:lstStyle/>
          <a:p>
            <a:pPr algn="just"/>
            <a:r>
              <a:rPr lang="en-US" dirty="0" smtClean="0"/>
              <a:t>Unnecessary derivatization  or temporary modifying should be avoided.</a:t>
            </a:r>
          </a:p>
          <a:p>
            <a:pPr algn="just"/>
            <a:r>
              <a:rPr lang="en-US" dirty="0" smtClean="0"/>
              <a:t>Derivatives increases the steps and reduces the atom economy</a:t>
            </a:r>
          </a:p>
          <a:p>
            <a:pPr algn="just"/>
            <a:r>
              <a:rPr lang="en-US" dirty="0" smtClean="0"/>
              <a:t>Additional reagents are required and generates more steps</a:t>
            </a:r>
          </a:p>
          <a:p>
            <a:pPr algn="just"/>
            <a:r>
              <a:rPr lang="en-US" dirty="0" smtClean="0"/>
              <a:t>Example</a:t>
            </a:r>
          </a:p>
          <a:p>
            <a:pPr algn="just"/>
            <a:r>
              <a:rPr lang="en-US" dirty="0"/>
              <a:t> </a:t>
            </a:r>
            <a:r>
              <a:rPr lang="en-US" dirty="0" smtClean="0"/>
              <a:t>Synthesis of Ibuprofen in which traditionally large number of steps are involved  and atom economy is only 40%</a:t>
            </a:r>
          </a:p>
          <a:p>
            <a:pPr algn="just"/>
            <a:r>
              <a:rPr lang="en-US" dirty="0" smtClean="0"/>
              <a:t>Whereas in alternative route product form more selectively and less number of steps. The atom economy of synthesis is 77 %</a:t>
            </a:r>
            <a:endParaRPr lang="en-US" dirty="0"/>
          </a:p>
        </p:txBody>
      </p:sp>
      <p:sp>
        <p:nvSpPr>
          <p:cNvPr id="3" name="Title 2"/>
          <p:cNvSpPr>
            <a:spLocks noGrp="1"/>
          </p:cNvSpPr>
          <p:nvPr>
            <p:ph type="title"/>
          </p:nvPr>
        </p:nvSpPr>
        <p:spPr>
          <a:xfrm>
            <a:off x="457200" y="728472"/>
            <a:ext cx="8229600" cy="1252728"/>
          </a:xfrm>
        </p:spPr>
        <p:txBody>
          <a:bodyPr/>
          <a:lstStyle/>
          <a:p>
            <a:r>
              <a:rPr lang="en-US" dirty="0" smtClean="0"/>
              <a:t>8. Avoid chemical derivatives</a:t>
            </a:r>
            <a:endParaRPr lang="en-US" dirty="0"/>
          </a:p>
        </p:txBody>
      </p:sp>
    </p:spTree>
    <p:extLst>
      <p:ext uri="{BB962C8B-B14F-4D97-AF65-F5344CB8AC3E}">
        <p14:creationId xmlns:p14="http://schemas.microsoft.com/office/powerpoint/2010/main" val="24680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8229600" cy="804672"/>
          </a:xfrm>
        </p:spPr>
        <p:txBody>
          <a:bodyPr>
            <a:normAutofit/>
          </a:bodyPr>
          <a:lstStyle/>
          <a:p>
            <a:r>
              <a:rPr lang="en-US" sz="3200" dirty="0"/>
              <a:t>Role of chemistry </a:t>
            </a:r>
            <a:r>
              <a:rPr lang="en-US" sz="3200" dirty="0" smtClean="0"/>
              <a:t>in environmental problems</a:t>
            </a:r>
            <a:endParaRPr lang="en-US" sz="3200" dirty="0"/>
          </a:p>
        </p:txBody>
      </p:sp>
      <p:pic>
        <p:nvPicPr>
          <p:cNvPr id="1028" name="Picture 4" descr="C:\Users\Lenovo\Desktop\New folder\download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271462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Lenovo\Desktop\New folder\x240-b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752600"/>
            <a:ext cx="3276600" cy="21890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19600" y="1295400"/>
            <a:ext cx="1561646" cy="400110"/>
          </a:xfrm>
          <a:prstGeom prst="rect">
            <a:avLst/>
          </a:prstGeom>
          <a:noFill/>
        </p:spPr>
        <p:txBody>
          <a:bodyPr wrap="none" rtlCol="0">
            <a:spAutoFit/>
          </a:bodyPr>
          <a:lstStyle/>
          <a:p>
            <a:r>
              <a:rPr lang="en-US" sz="2000" b="1" dirty="0" smtClean="0"/>
              <a:t>Air Pollution</a:t>
            </a:r>
            <a:endParaRPr lang="en-US" sz="2000" b="1" dirty="0"/>
          </a:p>
        </p:txBody>
      </p:sp>
      <p:pic>
        <p:nvPicPr>
          <p:cNvPr id="9" name="Picture 3" descr="C:\Users\Lenovo\Desktop\New folder\chicke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531160"/>
            <a:ext cx="3048000" cy="2098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46046" y="4191000"/>
            <a:ext cx="2473754" cy="400110"/>
          </a:xfrm>
          <a:prstGeom prst="rect">
            <a:avLst/>
          </a:prstGeom>
          <a:noFill/>
        </p:spPr>
        <p:txBody>
          <a:bodyPr wrap="none" rtlCol="0">
            <a:spAutoFit/>
          </a:bodyPr>
          <a:lstStyle/>
          <a:p>
            <a:r>
              <a:rPr lang="en-US" sz="2000" b="1" dirty="0" smtClean="0"/>
              <a:t>Genetic modification</a:t>
            </a:r>
            <a:endParaRPr lang="en-US" sz="2000" b="1" dirty="0"/>
          </a:p>
        </p:txBody>
      </p:sp>
    </p:spTree>
    <p:extLst>
      <p:ext uri="{BB962C8B-B14F-4D97-AF65-F5344CB8AC3E}">
        <p14:creationId xmlns:p14="http://schemas.microsoft.com/office/powerpoint/2010/main" val="2709924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533400"/>
            <a:ext cx="7086600" cy="6096000"/>
          </a:xfrm>
        </p:spPr>
      </p:pic>
    </p:spTree>
    <p:extLst>
      <p:ext uri="{BB962C8B-B14F-4D97-AF65-F5344CB8AC3E}">
        <p14:creationId xmlns:p14="http://schemas.microsoft.com/office/powerpoint/2010/main" val="17373040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57201"/>
            <a:ext cx="6284672"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075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7794221" cy="3628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0658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1506" name="Picture 2" descr="Synthesis of ibuprofen from benzene - The Science Sn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210669"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477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3554" name="Picture 2" descr="Learn About Aldehyde Reaction With Nh2Oh | Chegg.com"/>
          <p:cNvPicPr>
            <a:picLocks noChangeAspect="1" noChangeArrowheads="1"/>
          </p:cNvPicPr>
          <p:nvPr/>
        </p:nvPicPr>
        <p:blipFill rotWithShape="1">
          <a:blip r:embed="rId2">
            <a:extLst>
              <a:ext uri="{28A0092B-C50C-407E-A947-70E740481C1C}">
                <a14:useLocalDpi xmlns:a14="http://schemas.microsoft.com/office/drawing/2010/main" val="0"/>
              </a:ext>
            </a:extLst>
          </a:blip>
          <a:srcRect l="9872" r="5981"/>
          <a:stretch/>
        </p:blipFill>
        <p:spPr bwMode="auto">
          <a:xfrm>
            <a:off x="457200" y="762000"/>
            <a:ext cx="8049718" cy="261211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667000"/>
            <a:ext cx="5076825" cy="4090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746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descr="C:\Users\Lenovo\Desktop\green\green-chemistry-its-applications-and-benefits-36-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6868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882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52272"/>
            <a:ext cx="8229600" cy="1252728"/>
          </a:xfrm>
        </p:spPr>
        <p:txBody>
          <a:bodyPr/>
          <a:lstStyle/>
          <a:p>
            <a:r>
              <a:rPr lang="en-US" b="1" dirty="0" smtClean="0"/>
              <a:t>9. Catalysis</a:t>
            </a:r>
            <a:endParaRPr lang="en-US" b="1" dirty="0"/>
          </a:p>
        </p:txBody>
      </p:sp>
      <p:sp>
        <p:nvSpPr>
          <p:cNvPr id="4" name="Rectangle 3"/>
          <p:cNvSpPr>
            <a:spLocks noGrp="1" noChangeArrowheads="1"/>
          </p:cNvSpPr>
          <p:nvPr/>
        </p:nvSpPr>
        <p:spPr bwMode="auto">
          <a:xfrm>
            <a:off x="228600" y="1722437"/>
            <a:ext cx="8610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6"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6"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6"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6"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6" charset="-128"/>
              </a:defRPr>
            </a:lvl9pPr>
          </a:lstStyle>
          <a:p>
            <a:pPr marL="609600" indent="-609600" eaLnBrk="1" hangingPunct="1">
              <a:buFontTx/>
              <a:buNone/>
            </a:pPr>
            <a:r>
              <a:rPr lang="en-US" dirty="0" smtClean="0">
                <a:ea typeface="ＭＳ Ｐゴシック" pitchFamily="34" charset="-128"/>
              </a:rPr>
              <a:t>	Catalytic reagents (as selective as possible) are superior to stoichiometric reagents.</a:t>
            </a:r>
          </a:p>
          <a:p>
            <a:pPr marL="609600" indent="-609600" eaLnBrk="1" hangingPunct="1">
              <a:buFontTx/>
              <a:buNone/>
            </a:pPr>
            <a:endParaRPr lang="en-US" dirty="0" smtClean="0">
              <a:ea typeface="ＭＳ Ｐゴシック" pitchFamily="34" charset="-128"/>
            </a:endParaRPr>
          </a:p>
          <a:p>
            <a:pPr marL="609600" indent="-609600" eaLnBrk="1" hangingPunct="1"/>
            <a:endParaRPr lang="en-US" dirty="0" smtClean="0">
              <a:ea typeface="ＭＳ Ｐゴシック" pitchFamily="34" charset="-128"/>
            </a:endParaRPr>
          </a:p>
        </p:txBody>
      </p:sp>
      <p:sp>
        <p:nvSpPr>
          <p:cNvPr id="2" name="Rectangle 1"/>
          <p:cNvSpPr/>
          <p:nvPr/>
        </p:nvSpPr>
        <p:spPr>
          <a:xfrm>
            <a:off x="457200" y="2743200"/>
            <a:ext cx="8382000" cy="2308324"/>
          </a:xfrm>
          <a:prstGeom prst="rect">
            <a:avLst/>
          </a:prstGeom>
        </p:spPr>
        <p:txBody>
          <a:bodyPr wrap="square">
            <a:spAutoFit/>
          </a:bodyPr>
          <a:lstStyle/>
          <a:p>
            <a:endParaRPr lang="en-US" sz="2400" dirty="0"/>
          </a:p>
          <a:p>
            <a:r>
              <a:rPr lang="en-US" sz="2400" dirty="0" smtClean="0"/>
              <a:t>Catalyst facilitates </a:t>
            </a:r>
            <a:r>
              <a:rPr lang="en-US" sz="2400" dirty="0"/>
              <a:t>transformation without being consumed or without being incorporated into the final product. </a:t>
            </a:r>
          </a:p>
          <a:p>
            <a:r>
              <a:rPr lang="en-US" sz="2400" dirty="0" smtClean="0"/>
              <a:t>Catalysts </a:t>
            </a:r>
            <a:r>
              <a:rPr lang="en-US" sz="2400" dirty="0"/>
              <a:t>are selective in their action in that the degree of reaction that takes place is controlled, e.g. mono addition v/s multiple addition. </a:t>
            </a:r>
          </a:p>
        </p:txBody>
      </p:sp>
    </p:spTree>
    <p:extLst>
      <p:ext uri="{BB962C8B-B14F-4D97-AF65-F5344CB8AC3E}">
        <p14:creationId xmlns:p14="http://schemas.microsoft.com/office/powerpoint/2010/main" val="26241699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609600"/>
            <a:ext cx="8458200" cy="830997"/>
          </a:xfrm>
          <a:prstGeom prst="rect">
            <a:avLst/>
          </a:prstGeom>
        </p:spPr>
        <p:txBody>
          <a:bodyPr wrap="square">
            <a:spAutoFit/>
          </a:bodyPr>
          <a:lstStyle/>
          <a:p>
            <a:r>
              <a:rPr lang="en-US" sz="2400" dirty="0"/>
              <a:t>Example is that reduction of triple bond to a double bond or single bond. </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2" y="1440597"/>
            <a:ext cx="6986588"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81000" y="3787676"/>
            <a:ext cx="8458200" cy="2800767"/>
          </a:xfrm>
          <a:prstGeom prst="rect">
            <a:avLst/>
          </a:prstGeom>
        </p:spPr>
        <p:txBody>
          <a:bodyPr wrap="square">
            <a:spAutoFit/>
          </a:bodyPr>
          <a:lstStyle/>
          <a:p>
            <a:pPr algn="just"/>
            <a:r>
              <a:rPr lang="en-US" sz="2200" dirty="0" smtClean="0"/>
              <a:t>In </a:t>
            </a:r>
            <a:r>
              <a:rPr lang="en-US" sz="2200" dirty="0"/>
              <a:t>addition to the benefits of yield and atom economy, the catalysts are helpful in reducing consumption of energy. </a:t>
            </a:r>
          </a:p>
          <a:p>
            <a:pPr algn="just"/>
            <a:r>
              <a:rPr lang="en-US" sz="2200" dirty="0" smtClean="0"/>
              <a:t>Catalysts can be recycled and reused. </a:t>
            </a:r>
            <a:endParaRPr lang="en-US" sz="2200" dirty="0"/>
          </a:p>
          <a:p>
            <a:pPr algn="just"/>
            <a:r>
              <a:rPr lang="en-US" sz="2200" dirty="0" smtClean="0"/>
              <a:t>Catalytic </a:t>
            </a:r>
            <a:r>
              <a:rPr lang="en-US" sz="2200" dirty="0"/>
              <a:t>reactions are faster and hence require less energy. They are preferable to stoichiometric reagents, which are used in excess and work only once. </a:t>
            </a:r>
          </a:p>
          <a:p>
            <a:pPr algn="just"/>
            <a:r>
              <a:rPr lang="en-US" sz="2200" dirty="0" smtClean="0"/>
              <a:t>In </a:t>
            </a:r>
            <a:r>
              <a:rPr lang="en-US" sz="2200" dirty="0"/>
              <a:t>recent years many processes are been developed which use non-toxic recoverable catalysts and also biocatalysts. </a:t>
            </a:r>
          </a:p>
        </p:txBody>
      </p:sp>
    </p:spTree>
    <p:extLst>
      <p:ext uri="{BB962C8B-B14F-4D97-AF65-F5344CB8AC3E}">
        <p14:creationId xmlns:p14="http://schemas.microsoft.com/office/powerpoint/2010/main" val="67037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smtClean="0">
                <a:ea typeface="ＭＳ Ｐゴシック" pitchFamily="34" charset="-128"/>
              </a:rPr>
              <a:t>Heterogeneous </a:t>
            </a:r>
            <a:r>
              <a:rPr lang="en-US" sz="3200" b="1" dirty="0" err="1" smtClean="0">
                <a:ea typeface="ＭＳ Ｐゴシック" pitchFamily="34" charset="-128"/>
              </a:rPr>
              <a:t>vs</a:t>
            </a:r>
            <a:r>
              <a:rPr lang="en-US" sz="3200" b="1" dirty="0" smtClean="0">
                <a:ea typeface="ＭＳ Ｐゴシック" pitchFamily="34" charset="-128"/>
              </a:rPr>
              <a:t> Homogenous</a:t>
            </a:r>
          </a:p>
        </p:txBody>
      </p:sp>
      <p:sp>
        <p:nvSpPr>
          <p:cNvPr id="5" name="Rectangle 3"/>
          <p:cNvSpPr txBox="1">
            <a:spLocks noChangeArrowheads="1"/>
          </p:cNvSpPr>
          <p:nvPr/>
        </p:nvSpPr>
        <p:spPr>
          <a:xfrm>
            <a:off x="457200" y="1524000"/>
            <a:ext cx="4343400" cy="49530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sz="2000" dirty="0" smtClean="0">
                <a:ea typeface="ＭＳ Ｐゴシック" pitchFamily="34" charset="-128"/>
              </a:rPr>
              <a:t>Distinct solid phase</a:t>
            </a:r>
          </a:p>
          <a:p>
            <a:r>
              <a:rPr lang="en-US" sz="2000" b="1" dirty="0" smtClean="0">
                <a:ea typeface="ＭＳ Ｐゴシック" pitchFamily="34" charset="-128"/>
              </a:rPr>
              <a:t>Readily separated</a:t>
            </a:r>
          </a:p>
          <a:p>
            <a:r>
              <a:rPr lang="en-US" sz="2000" b="1" dirty="0" smtClean="0">
                <a:ea typeface="ＭＳ Ｐゴシック" pitchFamily="34" charset="-128"/>
              </a:rPr>
              <a:t>Readily regenerated &amp; recycled</a:t>
            </a:r>
          </a:p>
          <a:p>
            <a:r>
              <a:rPr lang="en-US" sz="2000" dirty="0" smtClean="0">
                <a:ea typeface="ＭＳ Ｐゴシック" pitchFamily="34" charset="-128"/>
              </a:rPr>
              <a:t>Rates not as fast</a:t>
            </a:r>
          </a:p>
          <a:p>
            <a:r>
              <a:rPr lang="en-US" sz="2000" dirty="0" smtClean="0">
                <a:ea typeface="ＭＳ Ｐゴシック" pitchFamily="34" charset="-128"/>
              </a:rPr>
              <a:t>Diffusion limited</a:t>
            </a:r>
          </a:p>
          <a:p>
            <a:r>
              <a:rPr lang="en-US" sz="2000" dirty="0" smtClean="0">
                <a:ea typeface="ＭＳ Ｐゴシック" pitchFamily="34" charset="-128"/>
              </a:rPr>
              <a:t>Sensitive to poisons</a:t>
            </a:r>
          </a:p>
          <a:p>
            <a:r>
              <a:rPr lang="en-US" sz="2000" dirty="0" smtClean="0">
                <a:ea typeface="ＭＳ Ｐゴシック" pitchFamily="34" charset="-128"/>
              </a:rPr>
              <a:t>Lower selectivity</a:t>
            </a:r>
          </a:p>
          <a:p>
            <a:r>
              <a:rPr lang="en-US" sz="2000" b="1" dirty="0" smtClean="0">
                <a:ea typeface="ＭＳ Ｐゴシック" pitchFamily="34" charset="-128"/>
              </a:rPr>
              <a:t>Long service life</a:t>
            </a:r>
          </a:p>
          <a:p>
            <a:r>
              <a:rPr lang="en-US" sz="2000" dirty="0" smtClean="0">
                <a:ea typeface="ＭＳ Ｐゴシック" pitchFamily="34" charset="-128"/>
              </a:rPr>
              <a:t>High energy process</a:t>
            </a:r>
          </a:p>
          <a:p>
            <a:r>
              <a:rPr lang="en-US" sz="2000" dirty="0" smtClean="0">
                <a:ea typeface="ＭＳ Ｐゴシック" pitchFamily="34" charset="-128"/>
              </a:rPr>
              <a:t>Poor mechanistic understanding</a:t>
            </a:r>
          </a:p>
        </p:txBody>
      </p:sp>
      <p:sp>
        <p:nvSpPr>
          <p:cNvPr id="6" name="Rectangle 4"/>
          <p:cNvSpPr txBox="1">
            <a:spLocks noChangeArrowheads="1"/>
          </p:cNvSpPr>
          <p:nvPr/>
        </p:nvSpPr>
        <p:spPr>
          <a:xfrm>
            <a:off x="5257800" y="1600200"/>
            <a:ext cx="4343400" cy="4953000"/>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sz="2000" dirty="0" smtClean="0">
                <a:ea typeface="ＭＳ Ｐゴシック" pitchFamily="34" charset="-128"/>
              </a:rPr>
              <a:t>Same phase as </a:t>
            </a:r>
            <a:r>
              <a:rPr lang="en-US" sz="2000" dirty="0" err="1" smtClean="0">
                <a:ea typeface="ＭＳ Ｐゴシック" pitchFamily="34" charset="-128"/>
              </a:rPr>
              <a:t>rxn</a:t>
            </a:r>
            <a:r>
              <a:rPr lang="en-US" sz="2000" dirty="0" smtClean="0">
                <a:ea typeface="ＭＳ Ｐゴシック" pitchFamily="34" charset="-128"/>
              </a:rPr>
              <a:t> medium</a:t>
            </a:r>
          </a:p>
          <a:p>
            <a:r>
              <a:rPr lang="en-US" sz="2000" dirty="0" smtClean="0">
                <a:ea typeface="ＭＳ Ｐゴシック" pitchFamily="34" charset="-128"/>
              </a:rPr>
              <a:t>Difficult to separate</a:t>
            </a:r>
          </a:p>
          <a:p>
            <a:r>
              <a:rPr lang="en-US" sz="2000" dirty="0" smtClean="0">
                <a:ea typeface="ＭＳ Ｐゴシック" pitchFamily="34" charset="-128"/>
              </a:rPr>
              <a:t>Expensive and/or difficult to separate</a:t>
            </a:r>
          </a:p>
          <a:p>
            <a:r>
              <a:rPr lang="en-US" sz="2000" b="1" dirty="0" smtClean="0">
                <a:ea typeface="ＭＳ Ｐゴシック" pitchFamily="34" charset="-128"/>
              </a:rPr>
              <a:t>Very high rates</a:t>
            </a:r>
          </a:p>
          <a:p>
            <a:r>
              <a:rPr lang="en-US" sz="2000" dirty="0" smtClean="0">
                <a:ea typeface="ＭＳ Ｐゴシック" pitchFamily="34" charset="-128"/>
              </a:rPr>
              <a:t>Not diffusion controlled</a:t>
            </a:r>
          </a:p>
          <a:p>
            <a:r>
              <a:rPr lang="en-US" sz="2000" b="1" dirty="0" smtClean="0">
                <a:ea typeface="ＭＳ Ｐゴシック" pitchFamily="34" charset="-128"/>
              </a:rPr>
              <a:t>Robust to poisons</a:t>
            </a:r>
          </a:p>
          <a:p>
            <a:r>
              <a:rPr lang="en-US" sz="2000" b="1" dirty="0" smtClean="0">
                <a:ea typeface="ＭＳ Ｐゴシック" pitchFamily="34" charset="-128"/>
              </a:rPr>
              <a:t>High selectivity</a:t>
            </a:r>
          </a:p>
          <a:p>
            <a:r>
              <a:rPr lang="en-US" sz="2000" dirty="0" smtClean="0">
                <a:ea typeface="ＭＳ Ｐゴシック" pitchFamily="34" charset="-128"/>
              </a:rPr>
              <a:t>Short service life</a:t>
            </a:r>
          </a:p>
          <a:p>
            <a:r>
              <a:rPr lang="en-US" sz="2000" b="1" dirty="0" smtClean="0">
                <a:ea typeface="ＭＳ Ｐゴシック" pitchFamily="34" charset="-128"/>
              </a:rPr>
              <a:t>Mild conditions</a:t>
            </a:r>
          </a:p>
          <a:p>
            <a:r>
              <a:rPr lang="en-US" sz="2000" dirty="0" smtClean="0">
                <a:ea typeface="ＭＳ Ｐゴシック" pitchFamily="34" charset="-128"/>
              </a:rPr>
              <a:t>Mechanisms well understood</a:t>
            </a:r>
          </a:p>
        </p:txBody>
      </p:sp>
      <p:sp>
        <p:nvSpPr>
          <p:cNvPr id="7" name="Line 5"/>
          <p:cNvSpPr>
            <a:spLocks noChangeShapeType="1"/>
          </p:cNvSpPr>
          <p:nvPr/>
        </p:nvSpPr>
        <p:spPr bwMode="auto">
          <a:xfrm>
            <a:off x="2895600" y="2133600"/>
            <a:ext cx="1347159" cy="6671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p:cNvSpPr>
            <a:spLocks noChangeShapeType="1"/>
          </p:cNvSpPr>
          <p:nvPr/>
        </p:nvSpPr>
        <p:spPr bwMode="auto">
          <a:xfrm>
            <a:off x="3200400" y="2467158"/>
            <a:ext cx="966159" cy="3594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Line 7"/>
          <p:cNvSpPr>
            <a:spLocks noChangeShapeType="1"/>
          </p:cNvSpPr>
          <p:nvPr/>
        </p:nvSpPr>
        <p:spPr bwMode="auto">
          <a:xfrm flipV="1">
            <a:off x="2743200" y="3048001"/>
            <a:ext cx="1440611" cy="13198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8"/>
          <p:cNvSpPr>
            <a:spLocks noChangeShapeType="1"/>
          </p:cNvSpPr>
          <p:nvPr/>
        </p:nvSpPr>
        <p:spPr bwMode="auto">
          <a:xfrm flipH="1" flipV="1">
            <a:off x="4419601" y="2819400"/>
            <a:ext cx="901460" cy="3335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9"/>
          <p:cNvSpPr>
            <a:spLocks noChangeShapeType="1"/>
          </p:cNvSpPr>
          <p:nvPr/>
        </p:nvSpPr>
        <p:spPr bwMode="auto">
          <a:xfrm flipH="1" flipV="1">
            <a:off x="4419601" y="3048000"/>
            <a:ext cx="901460" cy="8338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0"/>
          <p:cNvSpPr>
            <a:spLocks noChangeShapeType="1"/>
          </p:cNvSpPr>
          <p:nvPr/>
        </p:nvSpPr>
        <p:spPr bwMode="auto">
          <a:xfrm flipH="1" flipV="1">
            <a:off x="4419601" y="3200401"/>
            <a:ext cx="901460" cy="11674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1"/>
          <p:cNvSpPr>
            <a:spLocks noChangeShapeType="1"/>
          </p:cNvSpPr>
          <p:nvPr/>
        </p:nvSpPr>
        <p:spPr bwMode="auto">
          <a:xfrm flipH="1" flipV="1">
            <a:off x="4267201" y="3124201"/>
            <a:ext cx="1065362" cy="20013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2"/>
          <p:cNvSpPr txBox="1">
            <a:spLocks noChangeArrowheads="1"/>
          </p:cNvSpPr>
          <p:nvPr/>
        </p:nvSpPr>
        <p:spPr bwMode="auto">
          <a:xfrm>
            <a:off x="3733800" y="2667000"/>
            <a:ext cx="1113167"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b="1" dirty="0">
                <a:solidFill>
                  <a:srgbClr val="008000"/>
                </a:solidFill>
                <a:cs typeface="Arial" charset="0"/>
              </a:rPr>
              <a:t>Green </a:t>
            </a:r>
          </a:p>
          <a:p>
            <a:pPr algn="ctr" eaLnBrk="1" hangingPunct="1"/>
            <a:r>
              <a:rPr lang="en-US" b="1" dirty="0">
                <a:solidFill>
                  <a:srgbClr val="008000"/>
                </a:solidFill>
                <a:cs typeface="Arial" charset="0"/>
              </a:rPr>
              <a:t>catalyst</a:t>
            </a:r>
          </a:p>
        </p:txBody>
      </p:sp>
    </p:spTree>
    <p:extLst>
      <p:ext uri="{BB962C8B-B14F-4D97-AF65-F5344CB8AC3E}">
        <p14:creationId xmlns:p14="http://schemas.microsoft.com/office/powerpoint/2010/main" val="36482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3200" b="1" dirty="0" smtClean="0">
                <a:ea typeface="ＭＳ Ｐゴシック" pitchFamily="34" charset="-128"/>
              </a:rPr>
              <a:t>Bio-catalysis</a:t>
            </a:r>
          </a:p>
        </p:txBody>
      </p:sp>
      <p:sp>
        <p:nvSpPr>
          <p:cNvPr id="60419" name="Rectangle 3"/>
          <p:cNvSpPr>
            <a:spLocks noGrp="1" noChangeArrowheads="1"/>
          </p:cNvSpPr>
          <p:nvPr>
            <p:ph type="body" idx="1"/>
          </p:nvPr>
        </p:nvSpPr>
        <p:spPr>
          <a:xfrm>
            <a:off x="304800" y="2103437"/>
            <a:ext cx="4572000" cy="4525963"/>
          </a:xfrm>
        </p:spPr>
        <p:txBody>
          <a:bodyPr>
            <a:normAutofit lnSpcReduction="10000"/>
          </a:bodyPr>
          <a:lstStyle/>
          <a:p>
            <a:pPr eaLnBrk="1" hangingPunct="1"/>
            <a:r>
              <a:rPr lang="en-US" sz="2400" dirty="0" smtClean="0">
                <a:ea typeface="ＭＳ Ｐゴシック" pitchFamily="34" charset="-128"/>
              </a:rPr>
              <a:t>Enzymes or whole-cell micro-organisms</a:t>
            </a:r>
          </a:p>
          <a:p>
            <a:pPr eaLnBrk="1" hangingPunct="1"/>
            <a:r>
              <a:rPr lang="en-US" sz="2400" dirty="0" smtClean="0">
                <a:ea typeface="ＭＳ Ｐゴシック" pitchFamily="34" charset="-128"/>
              </a:rPr>
              <a:t>Benefits</a:t>
            </a:r>
          </a:p>
          <a:p>
            <a:pPr lvl="1" eaLnBrk="1" hangingPunct="1"/>
            <a:r>
              <a:rPr lang="en-US" sz="2000" dirty="0" smtClean="0">
                <a:ea typeface="ＭＳ Ｐゴシック" pitchFamily="34" charset="-128"/>
              </a:rPr>
              <a:t>Fast </a:t>
            </a:r>
            <a:r>
              <a:rPr lang="en-US" sz="2000" dirty="0" err="1" smtClean="0">
                <a:ea typeface="ＭＳ Ｐゴシック" pitchFamily="34" charset="-128"/>
              </a:rPr>
              <a:t>rxns</a:t>
            </a:r>
            <a:r>
              <a:rPr lang="en-US" sz="2000" dirty="0" smtClean="0">
                <a:ea typeface="ＭＳ Ｐゴシック" pitchFamily="34" charset="-128"/>
              </a:rPr>
              <a:t> due to correct orientations</a:t>
            </a:r>
          </a:p>
          <a:p>
            <a:pPr lvl="1" eaLnBrk="1" hangingPunct="1"/>
            <a:r>
              <a:rPr lang="en-US" sz="2000" dirty="0" smtClean="0">
                <a:ea typeface="ＭＳ Ｐゴシック" pitchFamily="34" charset="-128"/>
              </a:rPr>
              <a:t>Orientation of site gives high </a:t>
            </a:r>
            <a:r>
              <a:rPr lang="en-US" sz="2000" dirty="0" err="1" smtClean="0">
                <a:ea typeface="ＭＳ Ｐゴシック" pitchFamily="34" charset="-128"/>
              </a:rPr>
              <a:t>stereospecificity</a:t>
            </a:r>
            <a:endParaRPr lang="en-US" sz="2000" dirty="0" smtClean="0">
              <a:ea typeface="ＭＳ Ｐゴシック" pitchFamily="34" charset="-128"/>
            </a:endParaRPr>
          </a:p>
          <a:p>
            <a:pPr lvl="1" eaLnBrk="1" hangingPunct="1"/>
            <a:r>
              <a:rPr lang="en-US" sz="2000" dirty="0" smtClean="0">
                <a:ea typeface="ＭＳ Ｐゴシック" pitchFamily="34" charset="-128"/>
              </a:rPr>
              <a:t>Substrate specificity</a:t>
            </a:r>
          </a:p>
          <a:p>
            <a:pPr lvl="1" eaLnBrk="1" hangingPunct="1"/>
            <a:r>
              <a:rPr lang="en-US" sz="2000" dirty="0" smtClean="0">
                <a:ea typeface="ＭＳ Ｐゴシック" pitchFamily="34" charset="-128"/>
              </a:rPr>
              <a:t>Water soluble</a:t>
            </a:r>
          </a:p>
          <a:p>
            <a:pPr lvl="1" eaLnBrk="1" hangingPunct="1"/>
            <a:r>
              <a:rPr lang="en-US" sz="2000" dirty="0" smtClean="0">
                <a:ea typeface="ＭＳ Ｐゴシック" pitchFamily="34" charset="-128"/>
              </a:rPr>
              <a:t>Naturally occurring</a:t>
            </a:r>
          </a:p>
          <a:p>
            <a:pPr lvl="1" eaLnBrk="1" hangingPunct="1"/>
            <a:r>
              <a:rPr lang="en-US" sz="2000" dirty="0" smtClean="0">
                <a:ea typeface="ＭＳ Ｐゴシック" pitchFamily="34" charset="-128"/>
              </a:rPr>
              <a:t>Moderate conditions</a:t>
            </a:r>
          </a:p>
          <a:p>
            <a:pPr lvl="1" eaLnBrk="1" hangingPunct="1"/>
            <a:r>
              <a:rPr lang="en-US" sz="2000" dirty="0" smtClean="0">
                <a:ea typeface="ＭＳ Ｐゴシック" pitchFamily="34" charset="-128"/>
              </a:rPr>
              <a:t>Possibility for tandem </a:t>
            </a:r>
            <a:r>
              <a:rPr lang="en-US" sz="2000" dirty="0" err="1" smtClean="0">
                <a:ea typeface="ＭＳ Ｐゴシック" pitchFamily="34" charset="-128"/>
              </a:rPr>
              <a:t>rxns</a:t>
            </a:r>
            <a:r>
              <a:rPr lang="en-US" sz="2000" dirty="0" smtClean="0">
                <a:ea typeface="ＭＳ Ｐゴシック" pitchFamily="34" charset="-128"/>
              </a:rPr>
              <a:t> (one-pot)</a:t>
            </a:r>
          </a:p>
        </p:txBody>
      </p:sp>
      <p:graphicFrame>
        <p:nvGraphicFramePr>
          <p:cNvPr id="60420" name="Object 2"/>
          <p:cNvGraphicFramePr>
            <a:graphicFrameLocks noChangeAspect="1"/>
          </p:cNvGraphicFramePr>
          <p:nvPr>
            <p:extLst>
              <p:ext uri="{D42A27DB-BD31-4B8C-83A1-F6EECF244321}">
                <p14:modId xmlns:p14="http://schemas.microsoft.com/office/powerpoint/2010/main" val="3702766784"/>
              </p:ext>
            </p:extLst>
          </p:nvPr>
        </p:nvGraphicFramePr>
        <p:xfrm>
          <a:off x="4038600" y="2459037"/>
          <a:ext cx="4953000" cy="2798763"/>
        </p:xfrm>
        <a:graphic>
          <a:graphicData uri="http://schemas.openxmlformats.org/presentationml/2006/ole">
            <mc:AlternateContent xmlns:mc="http://schemas.openxmlformats.org/markup-compatibility/2006">
              <mc:Choice xmlns:v="urn:schemas-microsoft-com:vml" Requires="v">
                <p:oleObj spid="_x0000_s1075" name="Photo Editor Photo" r:id="rId3" imgW="4971429" imgH="2572109" progId="MSPhotoEd.3">
                  <p:embed/>
                </p:oleObj>
              </mc:Choice>
              <mc:Fallback>
                <p:oleObj name="Photo Editor Photo" r:id="rId3" imgW="4971429" imgH="2572109"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459037"/>
                        <a:ext cx="4953000" cy="279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96581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458200" cy="4876800"/>
          </a:xfrm>
        </p:spPr>
        <p:txBody>
          <a:bodyPr>
            <a:normAutofit lnSpcReduction="10000"/>
          </a:bodyPr>
          <a:lstStyle/>
          <a:p>
            <a:r>
              <a:rPr lang="en-US" dirty="0" smtClean="0"/>
              <a:t>To stop creating pollution in the first place became America's official policy in 1990 with the Federal </a:t>
            </a:r>
            <a:r>
              <a:rPr lang="en-US" dirty="0" smtClean="0">
                <a:hlinkClick r:id="rId2"/>
              </a:rPr>
              <a:t>Pollution Prevention Act </a:t>
            </a:r>
            <a:r>
              <a:rPr lang="en-US" dirty="0" smtClean="0"/>
              <a:t>.</a:t>
            </a:r>
          </a:p>
          <a:p>
            <a:r>
              <a:rPr lang="en-US" dirty="0" smtClean="0"/>
              <a:t>Reduces </a:t>
            </a:r>
            <a:r>
              <a:rPr lang="en-US" dirty="0"/>
              <a:t>the amount of any hazardous substance, pollutant, or contaminant entering any waste stream or otherwise released into the environment (including fugitive emissions) prior to recycling, treatment, or disposal.</a:t>
            </a:r>
          </a:p>
          <a:p>
            <a:r>
              <a:rPr lang="en-US" dirty="0" smtClean="0"/>
              <a:t>The </a:t>
            </a:r>
            <a:r>
              <a:rPr lang="en-US" dirty="0"/>
              <a:t>term "source reduction" includes:</a:t>
            </a:r>
          </a:p>
          <a:p>
            <a:r>
              <a:rPr lang="en-US" dirty="0"/>
              <a:t>Modifications to equipment or technology</a:t>
            </a:r>
          </a:p>
          <a:p>
            <a:r>
              <a:rPr lang="en-US" dirty="0"/>
              <a:t>Modifications to process or procedures</a:t>
            </a:r>
          </a:p>
          <a:p>
            <a:r>
              <a:rPr lang="en-US" dirty="0"/>
              <a:t>Modifications, reformulation or redesign of products</a:t>
            </a:r>
          </a:p>
          <a:p>
            <a:r>
              <a:rPr lang="en-US" dirty="0"/>
              <a:t>Substitution of raw materials</a:t>
            </a:r>
          </a:p>
          <a:p>
            <a:endParaRPr lang="en-US" dirty="0"/>
          </a:p>
        </p:txBody>
      </p:sp>
      <p:sp>
        <p:nvSpPr>
          <p:cNvPr id="3" name="Title 2"/>
          <p:cNvSpPr>
            <a:spLocks noGrp="1"/>
          </p:cNvSpPr>
          <p:nvPr>
            <p:ph type="title"/>
          </p:nvPr>
        </p:nvSpPr>
        <p:spPr>
          <a:xfrm>
            <a:off x="457200" y="380999"/>
            <a:ext cx="8229600" cy="864801"/>
          </a:xfrm>
        </p:spPr>
        <p:txBody>
          <a:bodyPr>
            <a:normAutofit fontScale="90000"/>
          </a:bodyPr>
          <a:lstStyle/>
          <a:p>
            <a:r>
              <a:rPr lang="en-US" sz="3600" dirty="0" smtClean="0"/>
              <a:t>Roots of Green Chemistry in </a:t>
            </a:r>
            <a:br>
              <a:rPr lang="en-US" sz="3600" dirty="0" smtClean="0"/>
            </a:br>
            <a:r>
              <a:rPr lang="en-US" sz="3600" dirty="0" smtClean="0"/>
              <a:t>Pollution Prevention Act 1990</a:t>
            </a:r>
            <a:endParaRPr lang="en-US" sz="3600" dirty="0"/>
          </a:p>
        </p:txBody>
      </p:sp>
    </p:spTree>
    <p:extLst>
      <p:ext uri="{BB962C8B-B14F-4D97-AF65-F5344CB8AC3E}">
        <p14:creationId xmlns:p14="http://schemas.microsoft.com/office/powerpoint/2010/main" val="4785496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252728"/>
          </a:xfrm>
        </p:spPr>
        <p:txBody>
          <a:bodyPr/>
          <a:lstStyle/>
          <a:p>
            <a:r>
              <a:rPr lang="en-US" b="1" dirty="0" smtClean="0"/>
              <a:t>10. Design for Degradation</a:t>
            </a:r>
            <a:endParaRPr lang="en-US" b="1" dirty="0"/>
          </a:p>
        </p:txBody>
      </p:sp>
      <p:sp>
        <p:nvSpPr>
          <p:cNvPr id="4" name="Rectangle 3"/>
          <p:cNvSpPr txBox="1">
            <a:spLocks noChangeArrowheads="1"/>
          </p:cNvSpPr>
          <p:nvPr/>
        </p:nvSpPr>
        <p:spPr>
          <a:xfrm>
            <a:off x="457200" y="1295400"/>
            <a:ext cx="8229600" cy="19050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609600" indent="-609600">
              <a:buFontTx/>
              <a:buNone/>
            </a:pPr>
            <a:r>
              <a:rPr lang="en-US" dirty="0" smtClean="0">
                <a:ea typeface="ＭＳ Ｐゴシック" pitchFamily="34" charset="-128"/>
              </a:rPr>
              <a:t>	Chemical products should be designed so that at the end of their function they do not persist in the environment and instead break down into innocuous degradation products.</a:t>
            </a:r>
          </a:p>
          <a:p>
            <a:pPr marL="609600" indent="-609600"/>
            <a:endParaRPr lang="en-US" dirty="0" smtClean="0">
              <a:ea typeface="ＭＳ Ｐゴシック" pitchFamily="34" charset="-128"/>
            </a:endParaRPr>
          </a:p>
        </p:txBody>
      </p:sp>
      <p:sp>
        <p:nvSpPr>
          <p:cNvPr id="5" name="Rectangle 3"/>
          <p:cNvSpPr txBox="1">
            <a:spLocks noChangeArrowheads="1"/>
          </p:cNvSpPr>
          <p:nvPr/>
        </p:nvSpPr>
        <p:spPr>
          <a:xfrm>
            <a:off x="1202267" y="2950104"/>
            <a:ext cx="7408333" cy="345069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sz="1600" dirty="0" smtClean="0">
                <a:ea typeface="ＭＳ Ｐゴシック" pitchFamily="34" charset="-128"/>
              </a:rPr>
              <a:t>Sulfonated detergents</a:t>
            </a:r>
          </a:p>
          <a:p>
            <a:pPr lvl="1"/>
            <a:r>
              <a:rPr lang="en-US" sz="1600" dirty="0" err="1" smtClean="0">
                <a:ea typeface="ＭＳ Ｐゴシック" pitchFamily="34" charset="-128"/>
              </a:rPr>
              <a:t>Alkylbenzene</a:t>
            </a:r>
            <a:r>
              <a:rPr lang="en-US" sz="1600" dirty="0" smtClean="0">
                <a:ea typeface="ＭＳ Ｐゴシック" pitchFamily="34" charset="-128"/>
              </a:rPr>
              <a:t> </a:t>
            </a:r>
            <a:r>
              <a:rPr lang="en-US" sz="1600" dirty="0" err="1" smtClean="0">
                <a:ea typeface="ＭＳ Ｐゴシック" pitchFamily="34" charset="-128"/>
              </a:rPr>
              <a:t>sulfonates</a:t>
            </a:r>
            <a:r>
              <a:rPr lang="en-US" sz="1600" dirty="0" smtClean="0">
                <a:ea typeface="ＭＳ Ｐゴシック" pitchFamily="34" charset="-128"/>
              </a:rPr>
              <a:t> – 1950’s &amp; 60’s	</a:t>
            </a:r>
          </a:p>
          <a:p>
            <a:pPr lvl="1"/>
            <a:r>
              <a:rPr lang="en-US" sz="1600" dirty="0" smtClean="0">
                <a:ea typeface="ＭＳ Ｐゴシック" pitchFamily="34" charset="-128"/>
              </a:rPr>
              <a:t>Foam in sewage plants, rivers and streams</a:t>
            </a:r>
          </a:p>
          <a:p>
            <a:pPr lvl="1"/>
            <a:r>
              <a:rPr lang="en-US" sz="1600" dirty="0" smtClean="0">
                <a:ea typeface="ＭＳ Ｐゴシック" pitchFamily="34" charset="-128"/>
              </a:rPr>
              <a:t>Persistence was due to long alkyl chain</a:t>
            </a:r>
          </a:p>
          <a:p>
            <a:pPr lvl="1"/>
            <a:r>
              <a:rPr lang="en-US" sz="1600" dirty="0" smtClean="0">
                <a:solidFill>
                  <a:srgbClr val="009900"/>
                </a:solidFill>
                <a:ea typeface="ＭＳ Ｐゴシック" pitchFamily="34" charset="-128"/>
              </a:rPr>
              <a:t>Introduction of alkene group into the chain increased degradation</a:t>
            </a:r>
          </a:p>
          <a:p>
            <a:r>
              <a:rPr lang="en-US" sz="1600" dirty="0" smtClean="0">
                <a:ea typeface="ＭＳ Ｐゴシック" pitchFamily="34" charset="-128"/>
              </a:rPr>
              <a:t>Chlorofluorocarbons (CFCs)</a:t>
            </a:r>
          </a:p>
          <a:p>
            <a:pPr lvl="1"/>
            <a:r>
              <a:rPr lang="en-US" sz="1600" dirty="0" smtClean="0">
                <a:ea typeface="ＭＳ Ｐゴシック" pitchFamily="34" charset="-128"/>
              </a:rPr>
              <a:t>Do not break down, persist in atmosphere and contribute to destruction of ozone layer</a:t>
            </a:r>
          </a:p>
          <a:p>
            <a:r>
              <a:rPr lang="en-US" sz="1600" dirty="0" smtClean="0">
                <a:ea typeface="ＭＳ Ｐゴシック" pitchFamily="34" charset="-128"/>
              </a:rPr>
              <a:t>DDT</a:t>
            </a:r>
          </a:p>
          <a:p>
            <a:pPr lvl="1"/>
            <a:r>
              <a:rPr lang="en-US" sz="1600" dirty="0" err="1" smtClean="0">
                <a:ea typeface="ＭＳ Ｐゴシック" pitchFamily="34" charset="-128"/>
              </a:rPr>
              <a:t>Bioaccumulate</a:t>
            </a:r>
            <a:r>
              <a:rPr lang="en-US" sz="1600" dirty="0" smtClean="0">
                <a:ea typeface="ＭＳ Ｐゴシック" pitchFamily="34" charset="-128"/>
              </a:rPr>
              <a:t> and cause thinning of egg shells</a:t>
            </a:r>
          </a:p>
          <a:p>
            <a:r>
              <a:rPr lang="en-US" sz="1800" dirty="0" smtClean="0"/>
              <a:t>DDT </a:t>
            </a:r>
            <a:r>
              <a:rPr lang="en-US" sz="1800" dirty="0"/>
              <a:t>when used as pesticide, its residues remains in soil for many years causing pollution. </a:t>
            </a:r>
            <a:r>
              <a:rPr lang="en-US" sz="1800" dirty="0">
                <a:solidFill>
                  <a:srgbClr val="00B050"/>
                </a:solidFill>
              </a:rPr>
              <a:t>The alternative to this is biological insecticides </a:t>
            </a:r>
          </a:p>
          <a:p>
            <a:pPr lvl="1"/>
            <a:endParaRPr lang="en-US" sz="1600" dirty="0" smtClean="0">
              <a:ea typeface="ＭＳ Ｐゴシック" pitchFamily="34" charset="-128"/>
            </a:endParaRPr>
          </a:p>
        </p:txBody>
      </p:sp>
    </p:spTree>
    <p:extLst>
      <p:ext uri="{BB962C8B-B14F-4D97-AF65-F5344CB8AC3E}">
        <p14:creationId xmlns:p14="http://schemas.microsoft.com/office/powerpoint/2010/main" val="29313369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685800" y="1066800"/>
            <a:ext cx="769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algn="ctr" eaLnBrk="0" hangingPunct="0">
              <a:lnSpc>
                <a:spcPct val="90000"/>
              </a:lnSpc>
            </a:pPr>
            <a:r>
              <a:rPr lang="en-US" sz="3600" b="1" dirty="0"/>
              <a:t>Degradation of Polymers:</a:t>
            </a:r>
          </a:p>
          <a:p>
            <a:pPr algn="ctr" eaLnBrk="0" hangingPunct="0">
              <a:lnSpc>
                <a:spcPct val="90000"/>
              </a:lnSpc>
            </a:pPr>
            <a:r>
              <a:rPr lang="en-US" sz="3600" b="1" dirty="0" err="1"/>
              <a:t>Polylactic</a:t>
            </a:r>
            <a:r>
              <a:rPr lang="en-US" sz="3600" b="1" dirty="0"/>
              <a:t> Acid</a:t>
            </a:r>
          </a:p>
        </p:txBody>
      </p:sp>
      <p:sp>
        <p:nvSpPr>
          <p:cNvPr id="63491" name="Rectangle 3"/>
          <p:cNvSpPr>
            <a:spLocks noChangeArrowheads="1"/>
          </p:cNvSpPr>
          <p:nvPr/>
        </p:nvSpPr>
        <p:spPr bwMode="auto">
          <a:xfrm>
            <a:off x="990600" y="2438400"/>
            <a:ext cx="7391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eaLnBrk="0" hangingPunct="0">
              <a:spcBef>
                <a:spcPct val="20000"/>
              </a:spcBef>
              <a:buClr>
                <a:schemeClr val="tx2"/>
              </a:buClr>
              <a:buSzPct val="75000"/>
              <a:buFont typeface="Wingdings" pitchFamily="2" charset="2"/>
              <a:buChar char="u"/>
            </a:pPr>
            <a:r>
              <a:rPr lang="en-US" sz="2400" dirty="0"/>
              <a:t>Manufactured from renewable resources</a:t>
            </a:r>
          </a:p>
          <a:p>
            <a:pPr marL="742950" lvl="1" indent="-285750" eaLnBrk="0" hangingPunct="0">
              <a:spcBef>
                <a:spcPct val="20000"/>
              </a:spcBef>
              <a:buClr>
                <a:schemeClr val="tx1"/>
              </a:buClr>
              <a:buSzPct val="75000"/>
              <a:buFont typeface="Wingdings" pitchFamily="2" charset="2"/>
              <a:buChar char="n"/>
            </a:pPr>
            <a:r>
              <a:rPr lang="en-US" sz="2400" dirty="0"/>
              <a:t>Corn or wheat; agricultural waste in future</a:t>
            </a:r>
          </a:p>
          <a:p>
            <a:pPr marL="342900" indent="-342900" eaLnBrk="0" hangingPunct="0">
              <a:spcBef>
                <a:spcPct val="20000"/>
              </a:spcBef>
              <a:buClr>
                <a:schemeClr val="tx2"/>
              </a:buClr>
              <a:buSzPct val="75000"/>
              <a:buFont typeface="Wingdings" pitchFamily="2" charset="2"/>
              <a:buChar char="u"/>
            </a:pPr>
            <a:r>
              <a:rPr lang="en-US" sz="2400" dirty="0"/>
              <a:t>Uses 20-50% fewer fossil fuels than conventional plastics</a:t>
            </a:r>
          </a:p>
          <a:p>
            <a:pPr marL="342900" indent="-342900" eaLnBrk="0" hangingPunct="0">
              <a:spcBef>
                <a:spcPct val="20000"/>
              </a:spcBef>
              <a:buClr>
                <a:schemeClr val="tx2"/>
              </a:buClr>
              <a:buSzPct val="75000"/>
              <a:buFont typeface="Wingdings" pitchFamily="2" charset="2"/>
              <a:buChar char="u"/>
            </a:pPr>
            <a:r>
              <a:rPr lang="en-US" sz="2400" dirty="0"/>
              <a:t>PLA products can be recycled or composted</a:t>
            </a:r>
          </a:p>
          <a:p>
            <a:pPr marL="342900" indent="-342900" eaLnBrk="0" hangingPunct="0">
              <a:spcBef>
                <a:spcPct val="20000"/>
              </a:spcBef>
              <a:buClr>
                <a:srgbClr val="00FF00"/>
              </a:buClr>
              <a:buSzPct val="75000"/>
              <a:buFont typeface="Wingdings" pitchFamily="2" charset="2"/>
              <a:buNone/>
            </a:pPr>
            <a:r>
              <a:rPr lang="en-US" sz="2400" dirty="0"/>
              <a:t>								</a:t>
            </a:r>
          </a:p>
          <a:p>
            <a:pPr marL="342900" indent="-342900" algn="r" eaLnBrk="0" hangingPunct="0">
              <a:spcBef>
                <a:spcPct val="20000"/>
              </a:spcBef>
              <a:buClr>
                <a:srgbClr val="00FF00"/>
              </a:buClr>
              <a:buSzPct val="75000"/>
              <a:buFont typeface="Wingdings" pitchFamily="2" charset="2"/>
              <a:buNone/>
            </a:pPr>
            <a:endParaRPr lang="en-US" sz="2400" dirty="0"/>
          </a:p>
        </p:txBody>
      </p:sp>
    </p:spTree>
    <p:extLst>
      <p:ext uri="{BB962C8B-B14F-4D97-AF65-F5344CB8AC3E}">
        <p14:creationId xmlns:p14="http://schemas.microsoft.com/office/powerpoint/2010/main" val="13055978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685800" y="533400"/>
            <a:ext cx="7772400" cy="381000"/>
          </a:xfrm>
        </p:spPr>
        <p:txBody>
          <a:bodyPr>
            <a:normAutofit fontScale="90000"/>
          </a:bodyPr>
          <a:lstStyle/>
          <a:p>
            <a:r>
              <a:rPr lang="en-US" sz="3200" b="1" dirty="0" smtClean="0">
                <a:solidFill>
                  <a:schemeClr val="bg1"/>
                </a:solidFill>
                <a:latin typeface="Calibri" pitchFamily="34" charset="0"/>
              </a:rPr>
              <a:t>Poly lactic acid (PLA) for plastics production</a:t>
            </a:r>
            <a:br>
              <a:rPr lang="en-US" sz="3200" b="1" dirty="0" smtClean="0">
                <a:solidFill>
                  <a:schemeClr val="bg1"/>
                </a:solidFill>
                <a:latin typeface="Calibri" pitchFamily="34" charset="0"/>
              </a:rPr>
            </a:br>
            <a:endParaRPr lang="en-US" sz="3200" b="1" dirty="0" smtClean="0">
              <a:solidFill>
                <a:schemeClr val="bg1"/>
              </a:solidFill>
              <a:latin typeface="Calibri" pitchFamily="34" charset="0"/>
            </a:endParaRPr>
          </a:p>
        </p:txBody>
      </p:sp>
      <p:graphicFrame>
        <p:nvGraphicFramePr>
          <p:cNvPr id="6146" name="Object 2"/>
          <p:cNvGraphicFramePr>
            <a:graphicFrameLocks noChangeAspect="1"/>
          </p:cNvGraphicFramePr>
          <p:nvPr/>
        </p:nvGraphicFramePr>
        <p:xfrm>
          <a:off x="381000" y="914400"/>
          <a:ext cx="8458200" cy="5638800"/>
        </p:xfrm>
        <a:graphic>
          <a:graphicData uri="http://schemas.openxmlformats.org/presentationml/2006/ole">
            <mc:AlternateContent xmlns:mc="http://schemas.openxmlformats.org/markup-compatibility/2006">
              <mc:Choice xmlns:v="urn:schemas-microsoft-com:vml" Requires="v">
                <p:oleObj spid="_x0000_s16403" name="Bitmap Image" r:id="rId4" imgW="5723810" imgH="2895238" progId="Paint.Picture">
                  <p:embed/>
                </p:oleObj>
              </mc:Choice>
              <mc:Fallback>
                <p:oleObj name="Bitmap Image" r:id="rId4" imgW="5723810" imgH="289523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14400"/>
                        <a:ext cx="84582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8" name="TextBox 3"/>
          <p:cNvSpPr txBox="1">
            <a:spLocks noChangeArrowheads="1"/>
          </p:cNvSpPr>
          <p:nvPr/>
        </p:nvSpPr>
        <p:spPr bwMode="auto">
          <a:xfrm>
            <a:off x="2883877" y="3200401"/>
            <a:ext cx="4346446" cy="52322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800" b="1">
                <a:solidFill>
                  <a:schemeClr val="bg1"/>
                </a:solidFill>
                <a:latin typeface="Calibri" pitchFamily="34" charset="0"/>
              </a:rPr>
              <a:t>Examples of Green Catalysis</a:t>
            </a:r>
          </a:p>
        </p:txBody>
      </p:sp>
    </p:spTree>
    <p:extLst>
      <p:ext uri="{BB962C8B-B14F-4D97-AF65-F5344CB8AC3E}">
        <p14:creationId xmlns:p14="http://schemas.microsoft.com/office/powerpoint/2010/main" val="296295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11. Real Time Analysis</a:t>
            </a:r>
            <a:endParaRPr lang="en-US" b="1" dirty="0"/>
          </a:p>
        </p:txBody>
      </p:sp>
      <p:sp>
        <p:nvSpPr>
          <p:cNvPr id="4" name="Rectangle 3"/>
          <p:cNvSpPr txBox="1">
            <a:spLocks noChangeArrowheads="1"/>
          </p:cNvSpPr>
          <p:nvPr/>
        </p:nvSpPr>
        <p:spPr>
          <a:xfrm>
            <a:off x="457200" y="2514600"/>
            <a:ext cx="8229600" cy="16764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609600" indent="-609600">
              <a:buFontTx/>
              <a:buNone/>
            </a:pPr>
            <a:r>
              <a:rPr lang="en-US" dirty="0" smtClean="0">
                <a:ea typeface="ＭＳ Ｐゴシック" pitchFamily="34" charset="-128"/>
              </a:rPr>
              <a:t>	Analytical methodologies need to be further developed to allow for real-time in-process monitoring and control prior to the formation of hazardous substances.</a:t>
            </a:r>
          </a:p>
          <a:p>
            <a:pPr marL="609600" indent="-609600"/>
            <a:endParaRPr lang="en-US" dirty="0" smtClean="0">
              <a:ea typeface="ＭＳ Ｐゴシック" pitchFamily="34" charset="-128"/>
            </a:endParaRPr>
          </a:p>
        </p:txBody>
      </p:sp>
      <p:pic>
        <p:nvPicPr>
          <p:cNvPr id="5" name="Picture 8" descr="HPLC-FP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612" y="3956050"/>
            <a:ext cx="2744788"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a:xfrm>
            <a:off x="609600" y="3810000"/>
            <a:ext cx="5105400" cy="16002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smtClean="0">
                <a:ea typeface="ＭＳ Ｐゴシック" pitchFamily="34" charset="-128"/>
              </a:rPr>
              <a:t>What do you need to know, how do you get this information and how long does it take to get it?</a:t>
            </a:r>
            <a:endParaRPr lang="en-US" dirty="0" smtClean="0">
              <a:ea typeface="ＭＳ Ｐゴシック" pitchFamily="34" charset="-128"/>
            </a:endParaRPr>
          </a:p>
        </p:txBody>
      </p:sp>
      <p:sp>
        <p:nvSpPr>
          <p:cNvPr id="7" name="TextBox 6"/>
          <p:cNvSpPr txBox="1">
            <a:spLocks noChangeArrowheads="1"/>
          </p:cNvSpPr>
          <p:nvPr/>
        </p:nvSpPr>
        <p:spPr bwMode="auto">
          <a:xfrm>
            <a:off x="1295400" y="5105400"/>
            <a:ext cx="3886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2400" b="1" dirty="0">
                <a:solidFill>
                  <a:srgbClr val="33CC33"/>
                </a:solidFill>
                <a:latin typeface="Calibri" pitchFamily="34" charset="0"/>
              </a:rPr>
              <a:t>Knowing when your product is “done” can save a lot of waste, time and energy!</a:t>
            </a:r>
          </a:p>
        </p:txBody>
      </p:sp>
    </p:spTree>
    <p:extLst>
      <p:ext uri="{BB962C8B-B14F-4D97-AF65-F5344CB8AC3E}">
        <p14:creationId xmlns:p14="http://schemas.microsoft.com/office/powerpoint/2010/main" val="35451800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712416"/>
            <a:ext cx="8229600" cy="4154984"/>
          </a:xfrm>
          <a:prstGeom prst="rect">
            <a:avLst/>
          </a:prstGeom>
        </p:spPr>
        <p:txBody>
          <a:bodyPr wrap="square">
            <a:spAutoFit/>
          </a:bodyPr>
          <a:lstStyle/>
          <a:p>
            <a:r>
              <a:rPr lang="en-US" sz="2400" dirty="0" smtClean="0"/>
              <a:t>Methods </a:t>
            </a:r>
            <a:r>
              <a:rPr lang="en-US" sz="2400" dirty="0"/>
              <a:t>and technologies should be developed so that the prevention or minimization of generation of hazardous waste is achieved. </a:t>
            </a:r>
          </a:p>
          <a:p>
            <a:r>
              <a:rPr lang="en-US" sz="2400" dirty="0" smtClean="0"/>
              <a:t>It </a:t>
            </a:r>
            <a:r>
              <a:rPr lang="en-US" sz="2400" dirty="0"/>
              <a:t>is necessary to have accurate and reliable reasons, monitors and other analytical methodologies to assess the hazardous that may be present in the process stream. </a:t>
            </a:r>
          </a:p>
          <a:p>
            <a:r>
              <a:rPr lang="en-US" sz="2400" dirty="0" smtClean="0"/>
              <a:t>These </a:t>
            </a:r>
            <a:r>
              <a:rPr lang="en-US" sz="2400" dirty="0"/>
              <a:t>can prevent any accidents which may occur in chemical plants. </a:t>
            </a:r>
          </a:p>
          <a:p>
            <a:r>
              <a:rPr lang="en-US" sz="2400" dirty="0" smtClean="0"/>
              <a:t>Example- Preparation </a:t>
            </a:r>
            <a:r>
              <a:rPr lang="en-US" sz="2400" dirty="0"/>
              <a:t>of ethylene glycol, in which if reaction conditions are not monitored perfectly, toxic substances are produced at higher temperature. </a:t>
            </a:r>
          </a:p>
        </p:txBody>
      </p:sp>
    </p:spTree>
    <p:extLst>
      <p:ext uri="{BB962C8B-B14F-4D97-AF65-F5344CB8AC3E}">
        <p14:creationId xmlns:p14="http://schemas.microsoft.com/office/powerpoint/2010/main" val="3084557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12. Inherently Safe Chemistry</a:t>
            </a:r>
            <a:endParaRPr lang="en-US" b="1" dirty="0"/>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609600" indent="-609600">
              <a:buFontTx/>
              <a:buNone/>
            </a:pPr>
            <a:r>
              <a:rPr lang="en-US" dirty="0" smtClean="0">
                <a:ea typeface="ＭＳ Ｐゴシック" pitchFamily="34" charset="-128"/>
              </a:rPr>
              <a:t>	Substance and the form of a substance used in a chemical process should be chosen so as to minimize the potential for chemical accidents, including releases, explosions, and fires.</a:t>
            </a:r>
          </a:p>
          <a:p>
            <a:pPr marL="609600" indent="-609600"/>
            <a:endParaRPr lang="en-US" dirty="0" smtClean="0">
              <a:ea typeface="ＭＳ Ｐゴシック" pitchFamily="34" charset="-128"/>
            </a:endParaRPr>
          </a:p>
        </p:txBody>
      </p:sp>
      <p:sp>
        <p:nvSpPr>
          <p:cNvPr id="6" name="Rectangle 8"/>
          <p:cNvSpPr txBox="1">
            <a:spLocks noChangeArrowheads="1"/>
          </p:cNvSpPr>
          <p:nvPr/>
        </p:nvSpPr>
        <p:spPr bwMode="auto">
          <a:xfrm>
            <a:off x="457200" y="32004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80000"/>
              </a:lnSpc>
              <a:spcBef>
                <a:spcPct val="20000"/>
              </a:spcBef>
            </a:pPr>
            <a:r>
              <a:rPr lang="en-US" sz="2200" b="1" dirty="0">
                <a:solidFill>
                  <a:srgbClr val="FF0000"/>
                </a:solidFill>
                <a:latin typeface="Calibri" pitchFamily="34" charset="0"/>
              </a:rPr>
              <a:t>Tragedy in Bhopal, India </a:t>
            </a:r>
            <a:r>
              <a:rPr lang="en-US" sz="2200" b="1" dirty="0" smtClean="0">
                <a:solidFill>
                  <a:srgbClr val="FF0000"/>
                </a:solidFill>
                <a:latin typeface="Calibri" pitchFamily="34" charset="0"/>
              </a:rPr>
              <a:t>– 1984: </a:t>
            </a:r>
            <a:r>
              <a:rPr lang="en-US" sz="2400" dirty="0" smtClean="0">
                <a:solidFill>
                  <a:srgbClr val="000000"/>
                </a:solidFill>
                <a:latin typeface="Calibri" pitchFamily="34" charset="0"/>
              </a:rPr>
              <a:t>worst </a:t>
            </a:r>
            <a:r>
              <a:rPr lang="en-US" sz="2400" dirty="0">
                <a:solidFill>
                  <a:srgbClr val="000000"/>
                </a:solidFill>
                <a:latin typeface="Calibri" pitchFamily="34" charset="0"/>
              </a:rPr>
              <a:t>industrial accident in </a:t>
            </a:r>
            <a:r>
              <a:rPr lang="en-US" sz="2400" dirty="0" smtClean="0">
                <a:solidFill>
                  <a:srgbClr val="000000"/>
                </a:solidFill>
                <a:latin typeface="Calibri" pitchFamily="34" charset="0"/>
              </a:rPr>
              <a:t>history.</a:t>
            </a:r>
            <a:endParaRPr lang="en-US" sz="2200" b="1" dirty="0">
              <a:solidFill>
                <a:srgbClr val="FF0000"/>
              </a:solidFill>
              <a:latin typeface="Calibri" pitchFamily="34" charset="0"/>
            </a:endParaRPr>
          </a:p>
          <a:p>
            <a:pPr eaLnBrk="1" hangingPunct="1">
              <a:lnSpc>
                <a:spcPct val="80000"/>
              </a:lnSpc>
              <a:spcBef>
                <a:spcPct val="20000"/>
              </a:spcBef>
            </a:pPr>
            <a:endParaRPr lang="en-US" sz="2200" b="1" dirty="0">
              <a:solidFill>
                <a:srgbClr val="FF0000"/>
              </a:solidFill>
              <a:latin typeface="Calibri" pitchFamily="34" charset="0"/>
            </a:endParaRP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874" y="3657600"/>
            <a:ext cx="2945926" cy="174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a:spLocks noChangeArrowheads="1"/>
          </p:cNvSpPr>
          <p:nvPr/>
        </p:nvSpPr>
        <p:spPr bwMode="auto">
          <a:xfrm>
            <a:off x="685800" y="5581650"/>
            <a:ext cx="800099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dirty="0">
                <a:solidFill>
                  <a:srgbClr val="000000"/>
                </a:solidFill>
              </a:rPr>
              <a:t>Chemists try to avoid things that explode, light on fire, </a:t>
            </a:r>
            <a:r>
              <a:rPr lang="en-US" dirty="0" smtClean="0">
                <a:solidFill>
                  <a:srgbClr val="000000"/>
                </a:solidFill>
              </a:rPr>
              <a:t>are </a:t>
            </a:r>
            <a:r>
              <a:rPr lang="en-US" dirty="0">
                <a:solidFill>
                  <a:srgbClr val="000000"/>
                </a:solidFill>
              </a:rPr>
              <a:t>air-sensitive, etc.</a:t>
            </a:r>
          </a:p>
          <a:p>
            <a:pPr eaLnBrk="1" hangingPunct="1"/>
            <a:endParaRPr lang="en-US" dirty="0">
              <a:solidFill>
                <a:srgbClr val="000000"/>
              </a:solidFill>
            </a:endParaRPr>
          </a:p>
          <a:p>
            <a:pPr eaLnBrk="1" hangingPunct="1"/>
            <a:r>
              <a:rPr lang="en-US" dirty="0">
                <a:solidFill>
                  <a:srgbClr val="000000"/>
                </a:solidFill>
              </a:rPr>
              <a:t>In the “real world” when these things happen, lives are lost.</a:t>
            </a:r>
          </a:p>
        </p:txBody>
      </p:sp>
      <p:sp>
        <p:nvSpPr>
          <p:cNvPr id="2" name="TextBox 1"/>
          <p:cNvSpPr txBox="1"/>
          <p:nvPr/>
        </p:nvSpPr>
        <p:spPr>
          <a:xfrm>
            <a:off x="4109559" y="5029200"/>
            <a:ext cx="1986441" cy="369332"/>
          </a:xfrm>
          <a:prstGeom prst="rect">
            <a:avLst/>
          </a:prstGeom>
          <a:noFill/>
        </p:spPr>
        <p:txBody>
          <a:bodyPr wrap="none" rtlCol="0">
            <a:spAutoFit/>
          </a:bodyPr>
          <a:lstStyle/>
          <a:p>
            <a:r>
              <a:rPr lang="en-US" b="1" dirty="0" smtClean="0">
                <a:solidFill>
                  <a:schemeClr val="bg1"/>
                </a:solidFill>
              </a:rPr>
              <a:t>Methyl </a:t>
            </a:r>
            <a:r>
              <a:rPr lang="en-US" b="1" dirty="0" err="1" smtClean="0">
                <a:solidFill>
                  <a:schemeClr val="bg1"/>
                </a:solidFill>
              </a:rPr>
              <a:t>isocyanate</a:t>
            </a:r>
            <a:endParaRPr lang="en-US" b="1" dirty="0">
              <a:solidFill>
                <a:schemeClr val="bg1"/>
              </a:solidFill>
            </a:endParaRPr>
          </a:p>
        </p:txBody>
      </p:sp>
    </p:spTree>
    <p:extLst>
      <p:ext uri="{BB962C8B-B14F-4D97-AF65-F5344CB8AC3E}">
        <p14:creationId xmlns:p14="http://schemas.microsoft.com/office/powerpoint/2010/main" val="31766316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914400"/>
            <a:ext cx="8229600" cy="2110581"/>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r>
              <a:rPr lang="en-US" sz="2200" dirty="0" smtClean="0">
                <a:ea typeface="ＭＳ Ｐゴシック" pitchFamily="34" charset="-128"/>
              </a:rPr>
              <a:t>December 3, 1984 – 40 tons of poison gas leaked from a Union Carbide factory, killing thousands instantly and injuring many more (many of who died later of exposure). Up to 20,000 people have died as a result of exposure (3-8,000 instantly). More than 120,000 still suffer from ailments caused by exposure</a:t>
            </a:r>
          </a:p>
          <a:p>
            <a:pPr algn="just">
              <a:buFontTx/>
              <a:buNone/>
            </a:pPr>
            <a:endParaRPr lang="en-US" sz="2200" dirty="0" smtClean="0">
              <a:ea typeface="ＭＳ Ｐゴシック" pitchFamily="34" charset="-128"/>
            </a:endParaRPr>
          </a:p>
          <a:p>
            <a:pPr algn="just">
              <a:buFontTx/>
              <a:buNone/>
            </a:pPr>
            <a:r>
              <a:rPr lang="en-US" sz="2200" dirty="0" smtClean="0">
                <a:ea typeface="ＭＳ Ｐゴシック" pitchFamily="34" charset="-128"/>
              </a:rPr>
              <a:t>What happened?</a:t>
            </a:r>
          </a:p>
          <a:p>
            <a:pPr algn="just"/>
            <a:r>
              <a:rPr lang="en-US" sz="2200" dirty="0" smtClean="0">
                <a:ea typeface="ＭＳ Ｐゴシック" pitchFamily="34" charset="-128"/>
              </a:rPr>
              <a:t>Methyl </a:t>
            </a:r>
            <a:r>
              <a:rPr lang="en-US" sz="2200" dirty="0" err="1" smtClean="0">
                <a:ea typeface="ＭＳ Ｐゴシック" pitchFamily="34" charset="-128"/>
              </a:rPr>
              <a:t>isocyanate</a:t>
            </a:r>
            <a:r>
              <a:rPr lang="en-US" sz="2200" dirty="0" smtClean="0">
                <a:ea typeface="ＭＳ Ｐゴシック" pitchFamily="34" charset="-128"/>
              </a:rPr>
              <a:t> – used to make pesticides was being stored in large quantities on-site at the plant</a:t>
            </a:r>
          </a:p>
          <a:p>
            <a:pPr algn="just"/>
            <a:r>
              <a:rPr lang="en-US" sz="2200" dirty="0" smtClean="0">
                <a:ea typeface="ＭＳ Ｐゴシック" pitchFamily="34" charset="-128"/>
              </a:rPr>
              <a:t>Methyl </a:t>
            </a:r>
            <a:r>
              <a:rPr lang="en-US" sz="2200" dirty="0" err="1" smtClean="0">
                <a:ea typeface="ＭＳ Ｐゴシック" pitchFamily="34" charset="-128"/>
              </a:rPr>
              <a:t>isocyanate</a:t>
            </a:r>
            <a:r>
              <a:rPr lang="en-US" sz="2200" dirty="0" smtClean="0">
                <a:ea typeface="ＭＳ Ｐゴシック" pitchFamily="34" charset="-128"/>
              </a:rPr>
              <a:t> is highly reactive, exothermic molecule</a:t>
            </a:r>
          </a:p>
          <a:p>
            <a:pPr algn="just"/>
            <a:r>
              <a:rPr lang="en-US" sz="2200" dirty="0" smtClean="0">
                <a:ea typeface="ＭＳ Ｐゴシック" pitchFamily="34" charset="-128"/>
              </a:rPr>
              <a:t>Most safety systems either failed or were inoperative</a:t>
            </a:r>
          </a:p>
          <a:p>
            <a:pPr algn="just"/>
            <a:r>
              <a:rPr lang="en-US" sz="2200" dirty="0" smtClean="0">
                <a:ea typeface="ＭＳ Ｐゴシック" pitchFamily="34" charset="-128"/>
              </a:rPr>
              <a:t>Water was released into the tank holding the methyl </a:t>
            </a:r>
            <a:r>
              <a:rPr lang="en-US" sz="2200" dirty="0" err="1" smtClean="0">
                <a:ea typeface="ＭＳ Ｐゴシック" pitchFamily="34" charset="-128"/>
              </a:rPr>
              <a:t>isocyanate</a:t>
            </a:r>
            <a:endParaRPr lang="en-US" sz="2200" dirty="0" smtClean="0">
              <a:ea typeface="ＭＳ Ｐゴシック" pitchFamily="34" charset="-128"/>
            </a:endParaRPr>
          </a:p>
          <a:p>
            <a:pPr algn="just"/>
            <a:r>
              <a:rPr lang="en-US" sz="2200" dirty="0" smtClean="0">
                <a:ea typeface="ＭＳ Ｐゴシック" pitchFamily="34" charset="-128"/>
              </a:rPr>
              <a:t>The reaction occurred and the methyl </a:t>
            </a:r>
            <a:r>
              <a:rPr lang="en-US" sz="2200" dirty="0" err="1" smtClean="0">
                <a:ea typeface="ＭＳ Ｐゴシック" pitchFamily="34" charset="-128"/>
              </a:rPr>
              <a:t>isocyanate</a:t>
            </a:r>
            <a:r>
              <a:rPr lang="en-US" sz="2200" dirty="0" smtClean="0">
                <a:ea typeface="ＭＳ Ｐゴシック" pitchFamily="34" charset="-128"/>
              </a:rPr>
              <a:t> rapidly boiled producing large quantities of toxic gas. </a:t>
            </a:r>
          </a:p>
        </p:txBody>
      </p:sp>
    </p:spTree>
    <p:extLst>
      <p:ext uri="{BB962C8B-B14F-4D97-AF65-F5344CB8AC3E}">
        <p14:creationId xmlns:p14="http://schemas.microsoft.com/office/powerpoint/2010/main" val="3345147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2035704"/>
            <a:ext cx="7814733" cy="3450696"/>
          </a:xfrm>
        </p:spPr>
        <p:txBody>
          <a:bodyPr>
            <a:noAutofit/>
          </a:bodyPr>
          <a:lstStyle/>
          <a:p>
            <a:pPr algn="just"/>
            <a:r>
              <a:rPr lang="en-US" sz="2200" dirty="0" smtClean="0"/>
              <a:t>Solvents are substances that are liquid during application and will dissolve other substances, which can be recovered unchanged on removal of solvents.</a:t>
            </a:r>
          </a:p>
          <a:p>
            <a:pPr algn="just"/>
            <a:r>
              <a:rPr lang="en-US" sz="2200" dirty="0" smtClean="0"/>
              <a:t>Selection of solvent should be based not only on any hazards that it may possess but also on existing environmental problems that its use may  cause.</a:t>
            </a:r>
          </a:p>
          <a:p>
            <a:pPr algn="just"/>
            <a:r>
              <a:rPr lang="en-US" sz="2200" dirty="0" smtClean="0"/>
              <a:t>Solvents define a major part of the environmental performance of processes in chemical industry and also impact on cost, safety and health issues.</a:t>
            </a:r>
          </a:p>
          <a:p>
            <a:pPr algn="just"/>
            <a:r>
              <a:rPr lang="en-US" sz="2200" dirty="0" smtClean="0"/>
              <a:t>The idea of ‘green’ solvent expresses the goal to minimize the environmental impact resulting from the use of solvents in chemical production.</a:t>
            </a:r>
            <a:endParaRPr lang="en-US" sz="2200" dirty="0"/>
          </a:p>
        </p:txBody>
      </p:sp>
      <p:sp>
        <p:nvSpPr>
          <p:cNvPr id="3" name="Title 2"/>
          <p:cNvSpPr>
            <a:spLocks noGrp="1"/>
          </p:cNvSpPr>
          <p:nvPr>
            <p:ph type="title"/>
          </p:nvPr>
        </p:nvSpPr>
        <p:spPr/>
        <p:txBody>
          <a:bodyPr/>
          <a:lstStyle/>
          <a:p>
            <a:r>
              <a:rPr lang="en-US" b="1" dirty="0" smtClean="0"/>
              <a:t>Green Solvents</a:t>
            </a:r>
            <a:endParaRPr lang="en-US" b="1" dirty="0"/>
          </a:p>
        </p:txBody>
      </p:sp>
    </p:spTree>
    <p:extLst>
      <p:ext uri="{BB962C8B-B14F-4D97-AF65-F5344CB8AC3E}">
        <p14:creationId xmlns:p14="http://schemas.microsoft.com/office/powerpoint/2010/main" val="16039125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122" name="Picture 2" descr="CONTI.......&#10;• An ideal green solvent must possess following criteria:&#10;i. Must have human safety.&#10;ii. Reduced hazard.&#10;i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30981"/>
            <a:ext cx="8226425" cy="616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4407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8194" name="Picture 2" descr="Carbon Dioxide&#10;• Similar advantages to water&#10;– Natural, cheap, plentiful (too much of it!)&#10;– Available in &gt;99.9% pure 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457200"/>
            <a:ext cx="84328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76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828800"/>
            <a:ext cx="8458199" cy="4724400"/>
          </a:xfrm>
        </p:spPr>
        <p:txBody>
          <a:bodyPr>
            <a:normAutofit fontScale="92500" lnSpcReduction="10000"/>
          </a:bodyPr>
          <a:lstStyle/>
          <a:p>
            <a:r>
              <a:rPr lang="en-US" dirty="0" smtClean="0"/>
              <a:t>Prevents </a:t>
            </a:r>
            <a:r>
              <a:rPr lang="en-US" dirty="0"/>
              <a:t>pollution at the molecular level</a:t>
            </a:r>
          </a:p>
          <a:p>
            <a:r>
              <a:rPr lang="en-US" dirty="0"/>
              <a:t>Is a philosophy that applies to all areas of chemistry, not a single discipline of chemistry</a:t>
            </a:r>
          </a:p>
          <a:p>
            <a:r>
              <a:rPr lang="en-US" dirty="0"/>
              <a:t>Applies innovative scientific solutions to real-world environmental problems</a:t>
            </a:r>
          </a:p>
          <a:p>
            <a:r>
              <a:rPr lang="en-US" dirty="0"/>
              <a:t>Results in </a:t>
            </a:r>
            <a:r>
              <a:rPr lang="en-US" dirty="0">
                <a:hlinkClick r:id="rId2"/>
              </a:rPr>
              <a:t>source reduction</a:t>
            </a:r>
            <a:r>
              <a:rPr lang="en-US" dirty="0"/>
              <a:t> because it prevents the generation of pollution</a:t>
            </a:r>
          </a:p>
          <a:p>
            <a:r>
              <a:rPr lang="en-US" dirty="0"/>
              <a:t>Reduces the negative impacts of chemical products and processes on human health and the environment</a:t>
            </a:r>
          </a:p>
          <a:p>
            <a:r>
              <a:rPr lang="en-US" dirty="0"/>
              <a:t>Lessens and sometimes eliminates hazard from existing products and processes</a:t>
            </a:r>
          </a:p>
          <a:p>
            <a:r>
              <a:rPr lang="en-US" dirty="0"/>
              <a:t>Designs chemical products and processes to reduce their intrinsic hazards</a:t>
            </a:r>
          </a:p>
          <a:p>
            <a:pPr marL="0" indent="0">
              <a:buNone/>
            </a:pPr>
            <a:endParaRPr lang="en-US" dirty="0"/>
          </a:p>
        </p:txBody>
      </p:sp>
      <p:sp>
        <p:nvSpPr>
          <p:cNvPr id="3" name="Title 2"/>
          <p:cNvSpPr>
            <a:spLocks noGrp="1"/>
          </p:cNvSpPr>
          <p:nvPr>
            <p:ph type="title"/>
          </p:nvPr>
        </p:nvSpPr>
        <p:spPr>
          <a:xfrm>
            <a:off x="457200" y="338328"/>
            <a:ext cx="8229600" cy="957072"/>
          </a:xfrm>
        </p:spPr>
        <p:txBody>
          <a:bodyPr/>
          <a:lstStyle/>
          <a:p>
            <a:r>
              <a:rPr lang="en-US" dirty="0" smtClean="0"/>
              <a:t>Why do we need Green Chemistry</a:t>
            </a:r>
            <a:endParaRPr lang="en-US" dirty="0"/>
          </a:p>
        </p:txBody>
      </p:sp>
    </p:spTree>
    <p:extLst>
      <p:ext uri="{BB962C8B-B14F-4D97-AF65-F5344CB8AC3E}">
        <p14:creationId xmlns:p14="http://schemas.microsoft.com/office/powerpoint/2010/main" val="952251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343084"/>
            <a:ext cx="8382000" cy="4401205"/>
          </a:xfrm>
          <a:prstGeom prst="rect">
            <a:avLst/>
          </a:prstGeom>
        </p:spPr>
        <p:txBody>
          <a:bodyPr wrap="square">
            <a:spAutoFit/>
          </a:bodyPr>
          <a:lstStyle/>
          <a:p>
            <a:pPr algn="just"/>
            <a:r>
              <a:rPr lang="en-US" sz="2000" b="1" cap="all" dirty="0"/>
              <a:t>SUPERCRITICAL FLUIDS</a:t>
            </a:r>
          </a:p>
          <a:p>
            <a:pPr algn="just"/>
            <a:r>
              <a:rPr lang="en-US" sz="2000" dirty="0"/>
              <a:t>Above its critical values, a compound’s liquid-vapor phase boundary no longer exists and its fluid properties can be tuned by adjusting the pressure or temperature. </a:t>
            </a:r>
            <a:endParaRPr lang="en-US" sz="2000" dirty="0" smtClean="0"/>
          </a:p>
          <a:p>
            <a:pPr algn="just"/>
            <a:r>
              <a:rPr lang="en-US" sz="2000" dirty="0" smtClean="0"/>
              <a:t>Although </a:t>
            </a:r>
            <a:r>
              <a:rPr lang="en-US" sz="2000" dirty="0"/>
              <a:t>supercritical fluid has liquid-like density, it exhibits gas-like diffusivity, surface tension and viscosity. Its gas-like viscosity results in high mass transfer. Its low surface tension and viscosity lead to greater penetration into porous solids. Because of its liquid-like density, a supercritical fluid’s solvent strength is comparable to that of a liquid.</a:t>
            </a:r>
          </a:p>
          <a:p>
            <a:pPr algn="just"/>
            <a:endParaRPr lang="en-US" sz="2000" dirty="0" smtClean="0"/>
          </a:p>
          <a:p>
            <a:pPr algn="just"/>
            <a:r>
              <a:rPr lang="en-US" sz="2000" dirty="0" smtClean="0"/>
              <a:t>The </a:t>
            </a:r>
            <a:r>
              <a:rPr lang="en-US" sz="2000" dirty="0"/>
              <a:t>critical temperatures and pressures of materials vary quite </a:t>
            </a:r>
            <a:r>
              <a:rPr lang="en-US" sz="2000" dirty="0" smtClean="0"/>
              <a:t>significantly. </a:t>
            </a:r>
            <a:r>
              <a:rPr lang="en-US" sz="2000" dirty="0"/>
              <a:t>Generally, substances that are very polar at room temperature will have high critical temperatures since a large amount of energy is needed to overcome the polar attractive energy.</a:t>
            </a:r>
          </a:p>
        </p:txBody>
      </p:sp>
    </p:spTree>
    <p:extLst>
      <p:ext uri="{BB962C8B-B14F-4D97-AF65-F5344CB8AC3E}">
        <p14:creationId xmlns:p14="http://schemas.microsoft.com/office/powerpoint/2010/main" val="105850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38200"/>
            <a:ext cx="7848600" cy="4893647"/>
          </a:xfrm>
          <a:prstGeom prst="rect">
            <a:avLst/>
          </a:prstGeom>
        </p:spPr>
        <p:txBody>
          <a:bodyPr wrap="square">
            <a:spAutoFit/>
          </a:bodyPr>
          <a:lstStyle/>
          <a:p>
            <a:pPr algn="just"/>
            <a:r>
              <a:rPr lang="en-US" sz="2400" dirty="0"/>
              <a:t>At critical conditions, the molecular attraction in a supercritical fluid is counterbalanced by the kinetic energy. In this region, the fluid density and density-dependent properties are very sensitive to pressure and temperature changes. </a:t>
            </a:r>
            <a:endParaRPr lang="en-US" sz="2400" dirty="0" smtClean="0"/>
          </a:p>
          <a:p>
            <a:pPr algn="just"/>
            <a:r>
              <a:rPr lang="en-US" sz="2400" dirty="0" smtClean="0">
                <a:solidFill>
                  <a:srgbClr val="FF0000"/>
                </a:solidFill>
              </a:rPr>
              <a:t>The </a:t>
            </a:r>
            <a:r>
              <a:rPr lang="en-US" sz="2400" dirty="0">
                <a:solidFill>
                  <a:srgbClr val="FF0000"/>
                </a:solidFill>
              </a:rPr>
              <a:t>solvent power of a supercritical fluid is approximately proportional to its density. Thus, solvent power can be modified by varying the temperature and pressure</a:t>
            </a:r>
            <a:r>
              <a:rPr lang="en-US" sz="2400" dirty="0"/>
              <a:t>. Because their properties are a strong function of temperature and pressure, </a:t>
            </a:r>
            <a:r>
              <a:rPr lang="en-US" sz="2400" dirty="0">
                <a:solidFill>
                  <a:srgbClr val="FF0000"/>
                </a:solidFill>
              </a:rPr>
              <a:t>supercritical fluids are considered tunable solvents. </a:t>
            </a:r>
            <a:endParaRPr lang="en-US" sz="2400" dirty="0" smtClean="0">
              <a:solidFill>
                <a:srgbClr val="FF0000"/>
              </a:solidFill>
            </a:endParaRPr>
          </a:p>
          <a:p>
            <a:pPr algn="just"/>
            <a:r>
              <a:rPr lang="en-US" sz="2400" dirty="0" smtClean="0"/>
              <a:t>In </a:t>
            </a:r>
            <a:r>
              <a:rPr lang="en-US" sz="2400" dirty="0"/>
              <a:t>contrast, conventional liquid solvents require relatively large pressure changes to affect the density</a:t>
            </a:r>
            <a:r>
              <a:rPr lang="en-US" sz="2400" dirty="0" smtClean="0"/>
              <a:t>.</a:t>
            </a:r>
            <a:endParaRPr lang="en-US" sz="2400" dirty="0"/>
          </a:p>
        </p:txBody>
      </p:sp>
    </p:spTree>
    <p:extLst>
      <p:ext uri="{BB962C8B-B14F-4D97-AF65-F5344CB8AC3E}">
        <p14:creationId xmlns:p14="http://schemas.microsoft.com/office/powerpoint/2010/main" val="29180840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96754"/>
            <a:ext cx="8153400" cy="5509200"/>
          </a:xfrm>
          <a:prstGeom prst="rect">
            <a:avLst/>
          </a:prstGeom>
        </p:spPr>
        <p:txBody>
          <a:bodyPr wrap="square">
            <a:spAutoFit/>
          </a:bodyPr>
          <a:lstStyle/>
          <a:p>
            <a:pPr algn="just"/>
            <a:r>
              <a:rPr lang="en-US" sz="2200" dirty="0"/>
              <a:t>Many reactions, extractions, separations and other operations in the chemical process industries (CPI) involve the use of organic solvents. In addition to handling and disposal issues, organic solvents can pose a number of environmental concerns, such as atmospheric and land toxicity. In many cases, conventional organic solvents are regulated as volatile organic compounds (VOCs). In addition, certain organic solvents are under restriction due to their ozone-layer-depletion potential.</a:t>
            </a:r>
          </a:p>
          <a:p>
            <a:pPr algn="just"/>
            <a:endParaRPr lang="en-US" sz="2200" b="1" dirty="0" smtClean="0">
              <a:solidFill>
                <a:srgbClr val="0070C0"/>
              </a:solidFill>
            </a:endParaRPr>
          </a:p>
          <a:p>
            <a:pPr algn="just"/>
            <a:r>
              <a:rPr lang="en-US" sz="2200" b="1" dirty="0" smtClean="0">
                <a:solidFill>
                  <a:srgbClr val="0070C0"/>
                </a:solidFill>
              </a:rPr>
              <a:t>Supercritical </a:t>
            </a:r>
            <a:r>
              <a:rPr lang="en-US" sz="2200" b="1" dirty="0">
                <a:solidFill>
                  <a:srgbClr val="0070C0"/>
                </a:solidFill>
              </a:rPr>
              <a:t>carbon dioxide </a:t>
            </a:r>
            <a:r>
              <a:rPr lang="en-US" sz="2200" dirty="0"/>
              <a:t>is an attractive alternative in place of traditional organic solvents. CO</a:t>
            </a:r>
            <a:r>
              <a:rPr lang="en-US" sz="2200" baseline="-25000" dirty="0"/>
              <a:t>2</a:t>
            </a:r>
            <a:r>
              <a:rPr lang="en-US" sz="2200" dirty="0"/>
              <a:t> is not considered a VOC. Although CO</a:t>
            </a:r>
            <a:r>
              <a:rPr lang="en-US" sz="2200" baseline="-25000" dirty="0"/>
              <a:t>2</a:t>
            </a:r>
            <a:r>
              <a:rPr lang="en-US" sz="2200" dirty="0"/>
              <a:t> is a greenhouse gas, if it is withdrawn from the environment, used in a process, and then returned to the environment, it does not contribute to the greenhouse effect. There have been an increasing number of commercialized and potential applications for supercritical fluids. </a:t>
            </a:r>
          </a:p>
        </p:txBody>
      </p:sp>
    </p:spTree>
    <p:extLst>
      <p:ext uri="{BB962C8B-B14F-4D97-AF65-F5344CB8AC3E}">
        <p14:creationId xmlns:p14="http://schemas.microsoft.com/office/powerpoint/2010/main" val="35736451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81000"/>
            <a:ext cx="7848600" cy="3170099"/>
          </a:xfrm>
          <a:prstGeom prst="rect">
            <a:avLst/>
          </a:prstGeom>
        </p:spPr>
        <p:txBody>
          <a:bodyPr wrap="square">
            <a:spAutoFit/>
          </a:bodyPr>
          <a:lstStyle/>
          <a:p>
            <a:pPr algn="just"/>
            <a:r>
              <a:rPr lang="en-US" sz="2000" b="1" cap="all" dirty="0"/>
              <a:t>SUPERCRITICAL CO</a:t>
            </a:r>
            <a:r>
              <a:rPr lang="en-US" sz="2000" b="1" cap="all" baseline="-25000" dirty="0"/>
              <a:t>2</a:t>
            </a:r>
            <a:r>
              <a:rPr lang="en-US" sz="2000" b="1" cap="all" dirty="0"/>
              <a:t> PROPERTIES</a:t>
            </a:r>
          </a:p>
          <a:p>
            <a:pPr algn="just"/>
            <a:r>
              <a:rPr lang="en-US" sz="2000" dirty="0"/>
              <a:t>Unlike many organic solvents, supercritical CO</a:t>
            </a:r>
            <a:r>
              <a:rPr lang="en-US" sz="2000" baseline="-25000" dirty="0"/>
              <a:t>2</a:t>
            </a:r>
            <a:r>
              <a:rPr lang="en-US" sz="2000" dirty="0"/>
              <a:t> is non-flammable. It is inert, non-toxic, has a relatively low cost and has moderate critical constants. Its solvation strength can be fine-tuned by adjusting the density of the fluid. CO</a:t>
            </a:r>
            <a:r>
              <a:rPr lang="en-US" sz="2000" baseline="-25000" dirty="0"/>
              <a:t>2</a:t>
            </a:r>
            <a:r>
              <a:rPr lang="en-US" sz="2000" dirty="0"/>
              <a:t> leaves a lower amount of residue in products compared to conventional solvents, and it is available in relatively pure form and in large quantities.</a:t>
            </a:r>
          </a:p>
          <a:p>
            <a:pPr algn="just"/>
            <a:r>
              <a:rPr lang="en-US" sz="2000" dirty="0"/>
              <a:t>CO</a:t>
            </a:r>
            <a:r>
              <a:rPr lang="en-US" sz="2000" baseline="-25000" dirty="0"/>
              <a:t>2</a:t>
            </a:r>
            <a:r>
              <a:rPr lang="en-US" sz="2000" dirty="0"/>
              <a:t>’s critical temperature (</a:t>
            </a:r>
            <a:r>
              <a:rPr lang="en-US" sz="2000" dirty="0" err="1"/>
              <a:t>T</a:t>
            </a:r>
            <a:r>
              <a:rPr lang="en-US" sz="2000" baseline="-25000" dirty="0" err="1"/>
              <a:t>c</a:t>
            </a:r>
            <a:r>
              <a:rPr lang="en-US" sz="2000" dirty="0"/>
              <a:t>; 32.1°C) is near ambient, making it an attractive solvent for temperature-sensitive materials. CO</a:t>
            </a:r>
            <a:r>
              <a:rPr lang="en-US" sz="2000" baseline="-25000" dirty="0"/>
              <a:t>2</a:t>
            </a:r>
            <a:r>
              <a:rPr lang="en-US" sz="2000" dirty="0"/>
              <a:t>’s critical pressure is 73.8 bar (P</a:t>
            </a:r>
            <a:r>
              <a:rPr lang="en-US" sz="2000" baseline="-25000" dirty="0"/>
              <a:t>c</a:t>
            </a:r>
            <a:r>
              <a:rPr lang="en-US" sz="2000" dirty="0"/>
              <a:t>; 1,070 psi), as shown in its phase </a:t>
            </a:r>
            <a:r>
              <a:rPr lang="en-US" sz="2000" dirty="0" smtClean="0"/>
              <a:t>diagram.</a:t>
            </a:r>
            <a:endParaRPr lang="en-US" sz="2000" dirty="0"/>
          </a:p>
        </p:txBody>
      </p:sp>
      <p:pic>
        <p:nvPicPr>
          <p:cNvPr id="5" name="Picture 2" descr="http://cdn.chemengonline.com/wp-content/uploads/2010/02/548726a51cf45-0210_NF1_TS_f1.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0" y="3429000"/>
            <a:ext cx="2939529" cy="34512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43000" y="5144869"/>
            <a:ext cx="4572000" cy="646331"/>
          </a:xfrm>
          <a:prstGeom prst="rect">
            <a:avLst/>
          </a:prstGeom>
        </p:spPr>
        <p:txBody>
          <a:bodyPr>
            <a:spAutoFit/>
          </a:bodyPr>
          <a:lstStyle/>
          <a:p>
            <a:r>
              <a:rPr lang="en-US" dirty="0"/>
              <a:t>The phase diagram for carbon dioxide shows </a:t>
            </a:r>
            <a:br>
              <a:rPr lang="en-US" dirty="0"/>
            </a:br>
            <a:r>
              <a:rPr lang="en-US" dirty="0"/>
              <a:t>its supercritical region</a:t>
            </a:r>
          </a:p>
        </p:txBody>
      </p:sp>
    </p:spTree>
    <p:extLst>
      <p:ext uri="{BB962C8B-B14F-4D97-AF65-F5344CB8AC3E}">
        <p14:creationId xmlns:p14="http://schemas.microsoft.com/office/powerpoint/2010/main" val="31391192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491638315"/>
              </p:ext>
            </p:extLst>
          </p:nvPr>
        </p:nvGraphicFramePr>
        <p:xfrm>
          <a:off x="1371601" y="2916286"/>
          <a:ext cx="7162800" cy="3484514"/>
        </p:xfrm>
        <a:graphic>
          <a:graphicData uri="http://schemas.openxmlformats.org/drawingml/2006/table">
            <a:tbl>
              <a:tblPr/>
              <a:tblGrid>
                <a:gridCol w="2387600"/>
                <a:gridCol w="2387600"/>
                <a:gridCol w="2387600"/>
              </a:tblGrid>
              <a:tr h="195862">
                <a:tc gridSpan="3">
                  <a:txBody>
                    <a:bodyPr/>
                    <a:lstStyle/>
                    <a:p>
                      <a:r>
                        <a:rPr lang="en-US" sz="1100">
                          <a:effectLst/>
                        </a:rPr>
                        <a:t>Table 2. Commercial-Scale Supercritical- CO2 Extraction Plants and Processes</a:t>
                      </a:r>
                    </a:p>
                  </a:txBody>
                  <a:tcPr marL="16885" marR="16885" marT="16885" marB="16885"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r>
              <a:tr h="195862">
                <a:tc>
                  <a:txBody>
                    <a:bodyPr/>
                    <a:lstStyle/>
                    <a:p>
                      <a:r>
                        <a:rPr lang="en-US" sz="1100">
                          <a:effectLst/>
                        </a:rPr>
                        <a:t>Process</a:t>
                      </a:r>
                    </a:p>
                  </a:txBody>
                  <a:tcPr marL="16885" marR="16885" marT="16885" marB="16885" anchor="ctr">
                    <a:lnL>
                      <a:noFill/>
                    </a:lnL>
                    <a:lnR>
                      <a:noFill/>
                    </a:lnR>
                    <a:lnT>
                      <a:noFill/>
                    </a:lnT>
                    <a:lnB>
                      <a:noFill/>
                    </a:lnB>
                    <a:solidFill>
                      <a:srgbClr val="FFFFFF"/>
                    </a:solidFill>
                  </a:tcPr>
                </a:tc>
                <a:tc>
                  <a:txBody>
                    <a:bodyPr/>
                    <a:lstStyle/>
                    <a:p>
                      <a:r>
                        <a:rPr lang="en-US" sz="1100">
                          <a:effectLst/>
                        </a:rPr>
                        <a:t>Location</a:t>
                      </a:r>
                    </a:p>
                  </a:txBody>
                  <a:tcPr marL="16885" marR="16885" marT="16885" marB="16885" anchor="ctr">
                    <a:lnL>
                      <a:noFill/>
                    </a:lnL>
                    <a:lnR>
                      <a:noFill/>
                    </a:lnR>
                    <a:lnT>
                      <a:noFill/>
                    </a:lnT>
                    <a:lnB>
                      <a:noFill/>
                    </a:lnB>
                    <a:solidFill>
                      <a:srgbClr val="FFFFFF"/>
                    </a:solidFill>
                  </a:tcPr>
                </a:tc>
                <a:tc>
                  <a:txBody>
                    <a:bodyPr/>
                    <a:lstStyle/>
                    <a:p>
                      <a:r>
                        <a:rPr lang="en-US" sz="1100">
                          <a:effectLst/>
                        </a:rPr>
                        <a:t>Manufacturer</a:t>
                      </a:r>
                    </a:p>
                  </a:txBody>
                  <a:tcPr marL="16885" marR="16885" marT="16885" marB="16885" anchor="ctr">
                    <a:lnL>
                      <a:noFill/>
                    </a:lnL>
                    <a:lnR>
                      <a:noFill/>
                    </a:lnR>
                    <a:lnT>
                      <a:noFill/>
                    </a:lnT>
                    <a:lnB>
                      <a:noFill/>
                    </a:lnB>
                    <a:solidFill>
                      <a:srgbClr val="FFFFFF"/>
                    </a:solidFill>
                  </a:tcPr>
                </a:tc>
              </a:tr>
              <a:tr h="520048">
                <a:tc rowSpan="4">
                  <a:txBody>
                    <a:bodyPr/>
                    <a:lstStyle/>
                    <a:p>
                      <a:r>
                        <a:rPr lang="en-US" sz="1100">
                          <a:effectLst/>
                        </a:rPr>
                        <a:t>Coffee decaffeination</a:t>
                      </a:r>
                    </a:p>
                  </a:txBody>
                  <a:tcPr marL="16885" marR="16885" marT="16885" marB="16885" anchor="ctr">
                    <a:lnL>
                      <a:noFill/>
                    </a:lnL>
                    <a:lnR>
                      <a:noFill/>
                    </a:lnR>
                    <a:lnT>
                      <a:noFill/>
                    </a:lnT>
                    <a:lnB>
                      <a:noFill/>
                    </a:lnB>
                    <a:solidFill>
                      <a:srgbClr val="FFFFFF"/>
                    </a:solidFill>
                  </a:tcPr>
                </a:tc>
                <a:tc>
                  <a:txBody>
                    <a:bodyPr/>
                    <a:lstStyle/>
                    <a:p>
                      <a:r>
                        <a:rPr lang="en-US" sz="1100">
                          <a:effectLst/>
                        </a:rPr>
                        <a:t>Houston, Tex., U.S.</a:t>
                      </a:r>
                    </a:p>
                  </a:txBody>
                  <a:tcPr marL="16885" marR="16885" marT="16885" marB="16885" anchor="ctr">
                    <a:lnL>
                      <a:noFill/>
                    </a:lnL>
                    <a:lnR>
                      <a:noFill/>
                    </a:lnR>
                    <a:lnT>
                      <a:noFill/>
                    </a:lnT>
                    <a:lnB>
                      <a:noFill/>
                    </a:lnB>
                    <a:solidFill>
                      <a:srgbClr val="FFFFFF"/>
                    </a:solidFill>
                  </a:tcPr>
                </a:tc>
                <a:tc>
                  <a:txBody>
                    <a:bodyPr/>
                    <a:lstStyle/>
                    <a:p>
                      <a:r>
                        <a:rPr lang="en-US" sz="1100">
                          <a:effectLst/>
                        </a:rPr>
                        <a:t>Maximus Coffee Group LP (formerly General Foods)</a:t>
                      </a:r>
                    </a:p>
                  </a:txBody>
                  <a:tcPr marL="16885" marR="16885" marT="16885" marB="16885" anchor="ctr">
                    <a:lnL>
                      <a:noFill/>
                    </a:lnL>
                    <a:lnR>
                      <a:noFill/>
                    </a:lnR>
                    <a:lnT>
                      <a:noFill/>
                    </a:lnT>
                    <a:lnB>
                      <a:noFill/>
                    </a:lnB>
                    <a:solidFill>
                      <a:srgbClr val="FFFFFF"/>
                    </a:solidFill>
                  </a:tcPr>
                </a:tc>
              </a:tr>
              <a:tr h="195862">
                <a:tc vMerge="1">
                  <a:txBody>
                    <a:bodyPr/>
                    <a:lstStyle/>
                    <a:p>
                      <a:endParaRPr lang="en-US"/>
                    </a:p>
                  </a:txBody>
                  <a:tcPr/>
                </a:tc>
                <a:tc>
                  <a:txBody>
                    <a:bodyPr/>
                    <a:lstStyle/>
                    <a:p>
                      <a:r>
                        <a:rPr lang="en-US" sz="1100">
                          <a:effectLst/>
                        </a:rPr>
                        <a:t>Bremen, Germany</a:t>
                      </a:r>
                    </a:p>
                  </a:txBody>
                  <a:tcPr marL="16885" marR="16885" marT="16885" marB="16885" anchor="ctr">
                    <a:lnL>
                      <a:noFill/>
                    </a:lnL>
                    <a:lnR>
                      <a:noFill/>
                    </a:lnR>
                    <a:lnT>
                      <a:noFill/>
                    </a:lnT>
                    <a:lnB>
                      <a:noFill/>
                    </a:lnB>
                    <a:solidFill>
                      <a:srgbClr val="FFFFFF"/>
                    </a:solidFill>
                  </a:tcPr>
                </a:tc>
                <a:tc>
                  <a:txBody>
                    <a:bodyPr/>
                    <a:lstStyle/>
                    <a:p>
                      <a:r>
                        <a:rPr lang="en-US" sz="1100">
                          <a:effectLst/>
                        </a:rPr>
                        <a:t>Kaffe HAG AG</a:t>
                      </a:r>
                    </a:p>
                  </a:txBody>
                  <a:tcPr marL="16885" marR="16885" marT="16885" marB="16885" anchor="ctr">
                    <a:lnL>
                      <a:noFill/>
                    </a:lnL>
                    <a:lnR>
                      <a:noFill/>
                    </a:lnR>
                    <a:lnT>
                      <a:noFill/>
                    </a:lnT>
                    <a:lnB>
                      <a:noFill/>
                    </a:lnB>
                    <a:solidFill>
                      <a:srgbClr val="FFFFFF"/>
                    </a:solidFill>
                  </a:tcPr>
                </a:tc>
              </a:tr>
              <a:tr h="195862">
                <a:tc vMerge="1">
                  <a:txBody>
                    <a:bodyPr/>
                    <a:lstStyle/>
                    <a:p>
                      <a:endParaRPr lang="en-US"/>
                    </a:p>
                  </a:txBody>
                  <a:tcPr/>
                </a:tc>
                <a:tc>
                  <a:txBody>
                    <a:bodyPr/>
                    <a:lstStyle/>
                    <a:p>
                      <a:r>
                        <a:rPr lang="en-US" sz="1100">
                          <a:effectLst/>
                        </a:rPr>
                        <a:t>Bremen, Germany</a:t>
                      </a:r>
                    </a:p>
                  </a:txBody>
                  <a:tcPr marL="16885" marR="16885" marT="16885" marB="16885" anchor="ctr">
                    <a:lnL>
                      <a:noFill/>
                    </a:lnL>
                    <a:lnR>
                      <a:noFill/>
                    </a:lnR>
                    <a:lnT>
                      <a:noFill/>
                    </a:lnT>
                    <a:lnB>
                      <a:noFill/>
                    </a:lnB>
                    <a:solidFill>
                      <a:srgbClr val="FFFFFF"/>
                    </a:solidFill>
                  </a:tcPr>
                </a:tc>
                <a:tc>
                  <a:txBody>
                    <a:bodyPr/>
                    <a:lstStyle/>
                    <a:p>
                      <a:r>
                        <a:rPr lang="en-US" sz="1100">
                          <a:effectLst/>
                        </a:rPr>
                        <a:t>Hermsen</a:t>
                      </a:r>
                    </a:p>
                  </a:txBody>
                  <a:tcPr marL="16885" marR="16885" marT="16885" marB="16885" anchor="ctr">
                    <a:lnL>
                      <a:noFill/>
                    </a:lnL>
                    <a:lnR>
                      <a:noFill/>
                    </a:lnR>
                    <a:lnT>
                      <a:noFill/>
                    </a:lnT>
                    <a:lnB>
                      <a:noFill/>
                    </a:lnB>
                    <a:solidFill>
                      <a:srgbClr val="FFFFFF"/>
                    </a:solidFill>
                  </a:tcPr>
                </a:tc>
              </a:tr>
              <a:tr h="195862">
                <a:tc vMerge="1">
                  <a:txBody>
                    <a:bodyPr/>
                    <a:lstStyle/>
                    <a:p>
                      <a:endParaRPr lang="en-US"/>
                    </a:p>
                  </a:txBody>
                  <a:tcPr/>
                </a:tc>
                <a:tc>
                  <a:txBody>
                    <a:bodyPr/>
                    <a:lstStyle/>
                    <a:p>
                      <a:r>
                        <a:rPr lang="en-US" sz="1100">
                          <a:effectLst/>
                        </a:rPr>
                        <a:t>Poszillo, Italy</a:t>
                      </a:r>
                    </a:p>
                  </a:txBody>
                  <a:tcPr marL="16885" marR="16885" marT="16885" marB="16885" anchor="ctr">
                    <a:lnL>
                      <a:noFill/>
                    </a:lnL>
                    <a:lnR>
                      <a:noFill/>
                    </a:lnR>
                    <a:lnT>
                      <a:noFill/>
                    </a:lnT>
                    <a:lnB>
                      <a:noFill/>
                    </a:lnB>
                    <a:solidFill>
                      <a:srgbClr val="FFFFFF"/>
                    </a:solidFill>
                  </a:tcPr>
                </a:tc>
                <a:tc>
                  <a:txBody>
                    <a:bodyPr/>
                    <a:lstStyle/>
                    <a:p>
                      <a:r>
                        <a:rPr lang="en-US" sz="1100">
                          <a:effectLst/>
                        </a:rPr>
                        <a:t>SKW-Trostberg AG</a:t>
                      </a:r>
                    </a:p>
                  </a:txBody>
                  <a:tcPr marL="16885" marR="16885" marT="16885" marB="16885" anchor="ctr">
                    <a:lnL>
                      <a:noFill/>
                    </a:lnL>
                    <a:lnR>
                      <a:noFill/>
                    </a:lnR>
                    <a:lnT>
                      <a:noFill/>
                    </a:lnT>
                    <a:lnB>
                      <a:noFill/>
                    </a:lnB>
                    <a:solidFill>
                      <a:srgbClr val="FFFFFF"/>
                    </a:solidFill>
                  </a:tcPr>
                </a:tc>
              </a:tr>
              <a:tr h="357955">
                <a:tc>
                  <a:txBody>
                    <a:bodyPr/>
                    <a:lstStyle/>
                    <a:p>
                      <a:r>
                        <a:rPr lang="en-US" sz="1100">
                          <a:effectLst/>
                        </a:rPr>
                        <a:t>Tea decaffeination</a:t>
                      </a:r>
                    </a:p>
                  </a:txBody>
                  <a:tcPr marL="16885" marR="16885" marT="16885" marB="16885" anchor="ctr">
                    <a:lnL>
                      <a:noFill/>
                    </a:lnL>
                    <a:lnR>
                      <a:noFill/>
                    </a:lnR>
                    <a:lnT>
                      <a:noFill/>
                    </a:lnT>
                    <a:lnB>
                      <a:noFill/>
                    </a:lnB>
                    <a:solidFill>
                      <a:srgbClr val="FFFFFF"/>
                    </a:solidFill>
                  </a:tcPr>
                </a:tc>
                <a:tc>
                  <a:txBody>
                    <a:bodyPr/>
                    <a:lstStyle/>
                    <a:p>
                      <a:r>
                        <a:rPr lang="en-US" sz="1100">
                          <a:effectLst/>
                        </a:rPr>
                        <a:t>Munchmuenster, Germany</a:t>
                      </a:r>
                    </a:p>
                  </a:txBody>
                  <a:tcPr marL="16885" marR="16885" marT="16885" marB="16885" anchor="ctr">
                    <a:lnL>
                      <a:noFill/>
                    </a:lnL>
                    <a:lnR>
                      <a:noFill/>
                    </a:lnR>
                    <a:lnT>
                      <a:noFill/>
                    </a:lnT>
                    <a:lnB>
                      <a:noFill/>
                    </a:lnB>
                    <a:solidFill>
                      <a:srgbClr val="FFFFFF"/>
                    </a:solidFill>
                  </a:tcPr>
                </a:tc>
                <a:tc>
                  <a:txBody>
                    <a:bodyPr/>
                    <a:lstStyle/>
                    <a:p>
                      <a:r>
                        <a:rPr lang="en-US" sz="1100">
                          <a:effectLst/>
                        </a:rPr>
                        <a:t>SKW-Trostberg AG</a:t>
                      </a:r>
                    </a:p>
                  </a:txBody>
                  <a:tcPr marL="16885" marR="16885" marT="16885" marB="16885" anchor="ctr">
                    <a:lnL>
                      <a:noFill/>
                    </a:lnL>
                    <a:lnR>
                      <a:noFill/>
                    </a:lnR>
                    <a:lnT>
                      <a:noFill/>
                    </a:lnT>
                    <a:lnB>
                      <a:noFill/>
                    </a:lnB>
                    <a:solidFill>
                      <a:srgbClr val="FFFFFF"/>
                    </a:solidFill>
                  </a:tcPr>
                </a:tc>
              </a:tr>
              <a:tr h="357955">
                <a:tc>
                  <a:txBody>
                    <a:bodyPr/>
                    <a:lstStyle/>
                    <a:p>
                      <a:r>
                        <a:rPr lang="en-US" sz="1100">
                          <a:effectLst/>
                        </a:rPr>
                        <a:t>Fatty acids from spent barley</a:t>
                      </a:r>
                    </a:p>
                  </a:txBody>
                  <a:tcPr marL="16885" marR="16885" marT="16885" marB="16885" anchor="ctr">
                    <a:lnL>
                      <a:noFill/>
                    </a:lnL>
                    <a:lnR>
                      <a:noFill/>
                    </a:lnR>
                    <a:lnT>
                      <a:noFill/>
                    </a:lnT>
                    <a:lnB>
                      <a:noFill/>
                    </a:lnB>
                    <a:solidFill>
                      <a:srgbClr val="FFFFFF"/>
                    </a:solidFill>
                  </a:tcPr>
                </a:tc>
                <a:tc>
                  <a:txBody>
                    <a:bodyPr/>
                    <a:lstStyle/>
                    <a:p>
                      <a:r>
                        <a:rPr lang="en-US" sz="1100">
                          <a:effectLst/>
                        </a:rPr>
                        <a:t>Dusseldorf, Germany</a:t>
                      </a:r>
                    </a:p>
                  </a:txBody>
                  <a:tcPr marL="16885" marR="16885" marT="16885" marB="16885" anchor="ctr">
                    <a:lnL>
                      <a:noFill/>
                    </a:lnL>
                    <a:lnR>
                      <a:noFill/>
                    </a:lnR>
                    <a:lnT>
                      <a:noFill/>
                    </a:lnT>
                    <a:lnB>
                      <a:noFill/>
                    </a:lnB>
                    <a:solidFill>
                      <a:srgbClr val="FFFFFF"/>
                    </a:solidFill>
                  </a:tcPr>
                </a:tc>
                <a:tc>
                  <a:txBody>
                    <a:bodyPr/>
                    <a:lstStyle/>
                    <a:p>
                      <a:r>
                        <a:rPr lang="en-US" sz="1100">
                          <a:effectLst/>
                        </a:rPr>
                        <a:t>Marbery, GmbH</a:t>
                      </a:r>
                    </a:p>
                  </a:txBody>
                  <a:tcPr marL="16885" marR="16885" marT="16885" marB="16885" anchor="ctr">
                    <a:lnL>
                      <a:noFill/>
                    </a:lnL>
                    <a:lnR>
                      <a:noFill/>
                    </a:lnR>
                    <a:lnT>
                      <a:noFill/>
                    </a:lnT>
                    <a:lnB>
                      <a:noFill/>
                    </a:lnB>
                    <a:solidFill>
                      <a:srgbClr val="FFFFFF"/>
                    </a:solidFill>
                  </a:tcPr>
                </a:tc>
              </a:tr>
              <a:tr h="520048">
                <a:tc>
                  <a:txBody>
                    <a:bodyPr/>
                    <a:lstStyle/>
                    <a:p>
                      <a:r>
                        <a:rPr lang="en-US" sz="1100">
                          <a:effectLst/>
                        </a:rPr>
                        <a:t>Vitamin E oil, phytosterol, fatty acid methyl ester, ginger oil</a:t>
                      </a:r>
                    </a:p>
                  </a:txBody>
                  <a:tcPr marL="16885" marR="16885" marT="16885" marB="16885" anchor="ctr">
                    <a:lnL>
                      <a:noFill/>
                    </a:lnL>
                    <a:lnR>
                      <a:noFill/>
                    </a:lnR>
                    <a:lnT>
                      <a:noFill/>
                    </a:lnT>
                    <a:lnB>
                      <a:noFill/>
                    </a:lnB>
                    <a:solidFill>
                      <a:srgbClr val="FFFFFF"/>
                    </a:solidFill>
                  </a:tcPr>
                </a:tc>
                <a:tc>
                  <a:txBody>
                    <a:bodyPr/>
                    <a:lstStyle/>
                    <a:p>
                      <a:r>
                        <a:rPr lang="en-US" sz="1100" dirty="0">
                          <a:effectLst/>
                        </a:rPr>
                        <a:t>Wuhan, Hubei, China</a:t>
                      </a:r>
                    </a:p>
                  </a:txBody>
                  <a:tcPr marL="16885" marR="16885" marT="16885" marB="16885" anchor="ctr">
                    <a:lnL>
                      <a:noFill/>
                    </a:lnL>
                    <a:lnR>
                      <a:noFill/>
                    </a:lnR>
                    <a:lnT>
                      <a:noFill/>
                    </a:lnT>
                    <a:lnB>
                      <a:noFill/>
                    </a:lnB>
                    <a:solidFill>
                      <a:srgbClr val="FFFFFF"/>
                    </a:solidFill>
                  </a:tcPr>
                </a:tc>
                <a:tc>
                  <a:txBody>
                    <a:bodyPr/>
                    <a:lstStyle/>
                    <a:p>
                      <a:r>
                        <a:rPr lang="it-IT" sz="1100">
                          <a:effectLst/>
                        </a:rPr>
                        <a:t>Wuhan Kaidi Fine Chemical Industrial Co.</a:t>
                      </a:r>
                    </a:p>
                  </a:txBody>
                  <a:tcPr marL="16885" marR="16885" marT="16885" marB="16885" anchor="ctr">
                    <a:lnL>
                      <a:noFill/>
                    </a:lnL>
                    <a:lnR>
                      <a:noFill/>
                    </a:lnR>
                    <a:lnT>
                      <a:noFill/>
                    </a:lnT>
                    <a:lnB>
                      <a:noFill/>
                    </a:lnB>
                    <a:solidFill>
                      <a:srgbClr val="FFFFFF"/>
                    </a:solidFill>
                  </a:tcPr>
                </a:tc>
              </a:tr>
              <a:tr h="195862">
                <a:tc>
                  <a:txBody>
                    <a:bodyPr/>
                    <a:lstStyle/>
                    <a:p>
                      <a:r>
                        <a:rPr lang="en-US" sz="1100">
                          <a:effectLst/>
                        </a:rPr>
                        <a:t>Nicotine extraction</a:t>
                      </a:r>
                    </a:p>
                  </a:txBody>
                  <a:tcPr marL="16885" marR="16885" marT="16885" marB="16885" anchor="ctr">
                    <a:lnL>
                      <a:noFill/>
                    </a:lnL>
                    <a:lnR>
                      <a:noFill/>
                    </a:lnR>
                    <a:lnT>
                      <a:noFill/>
                    </a:lnT>
                    <a:lnB>
                      <a:noFill/>
                    </a:lnB>
                    <a:solidFill>
                      <a:srgbClr val="FFFFFF"/>
                    </a:solidFill>
                  </a:tcPr>
                </a:tc>
                <a:tc>
                  <a:txBody>
                    <a:bodyPr/>
                    <a:lstStyle/>
                    <a:p>
                      <a:r>
                        <a:rPr lang="en-US" sz="1100">
                          <a:effectLst/>
                        </a:rPr>
                        <a:t>Hopewell, Va., U.S.</a:t>
                      </a:r>
                    </a:p>
                  </a:txBody>
                  <a:tcPr marL="16885" marR="16885" marT="16885" marB="16885" anchor="ctr">
                    <a:lnL>
                      <a:noFill/>
                    </a:lnL>
                    <a:lnR>
                      <a:noFill/>
                    </a:lnR>
                    <a:lnT>
                      <a:noFill/>
                    </a:lnT>
                    <a:lnB>
                      <a:noFill/>
                    </a:lnB>
                    <a:solidFill>
                      <a:srgbClr val="FFFFFF"/>
                    </a:solidFill>
                  </a:tcPr>
                </a:tc>
                <a:tc>
                  <a:txBody>
                    <a:bodyPr/>
                    <a:lstStyle/>
                    <a:p>
                      <a:r>
                        <a:rPr lang="en-US" sz="1100">
                          <a:effectLst/>
                        </a:rPr>
                        <a:t>Philip Morris</a:t>
                      </a:r>
                    </a:p>
                  </a:txBody>
                  <a:tcPr marL="16885" marR="16885" marT="16885" marB="16885" anchor="ctr">
                    <a:lnL>
                      <a:noFill/>
                    </a:lnL>
                    <a:lnR>
                      <a:noFill/>
                    </a:lnR>
                    <a:lnT>
                      <a:noFill/>
                    </a:lnT>
                    <a:lnB>
                      <a:noFill/>
                    </a:lnB>
                    <a:solidFill>
                      <a:srgbClr val="FFFFFF"/>
                    </a:solidFill>
                  </a:tcPr>
                </a:tc>
              </a:tr>
              <a:tr h="520048">
                <a:tc>
                  <a:txBody>
                    <a:bodyPr/>
                    <a:lstStyle/>
                    <a:p>
                      <a:r>
                        <a:rPr lang="en-US" sz="1100">
                          <a:effectLst/>
                        </a:rPr>
                        <a:t>Natural insecticide/pesticide (Pyrethrum extract)</a:t>
                      </a:r>
                    </a:p>
                  </a:txBody>
                  <a:tcPr marL="16885" marR="16885" marT="16885" marB="16885" anchor="ctr">
                    <a:lnL>
                      <a:noFill/>
                    </a:lnL>
                    <a:lnR>
                      <a:noFill/>
                    </a:lnR>
                    <a:lnT>
                      <a:noFill/>
                    </a:lnT>
                    <a:lnB>
                      <a:noFill/>
                    </a:lnB>
                    <a:solidFill>
                      <a:srgbClr val="FFFFFF"/>
                    </a:solidFill>
                  </a:tcPr>
                </a:tc>
                <a:tc>
                  <a:txBody>
                    <a:bodyPr/>
                    <a:lstStyle/>
                    <a:p>
                      <a:r>
                        <a:rPr lang="en-US" sz="1100">
                          <a:effectLst/>
                        </a:rPr>
                        <a:t>High Wycombe, U.K.</a:t>
                      </a:r>
                    </a:p>
                  </a:txBody>
                  <a:tcPr marL="16885" marR="16885" marT="16885" marB="16885" anchor="ctr">
                    <a:lnL>
                      <a:noFill/>
                    </a:lnL>
                    <a:lnR>
                      <a:noFill/>
                    </a:lnR>
                    <a:lnT>
                      <a:noFill/>
                    </a:lnT>
                    <a:lnB>
                      <a:noFill/>
                    </a:lnB>
                    <a:solidFill>
                      <a:srgbClr val="FFFFFF"/>
                    </a:solidFill>
                  </a:tcPr>
                </a:tc>
                <a:tc>
                  <a:txBody>
                    <a:bodyPr/>
                    <a:lstStyle/>
                    <a:p>
                      <a:r>
                        <a:rPr lang="en-US" sz="1100" dirty="0" err="1">
                          <a:effectLst/>
                        </a:rPr>
                        <a:t>Agropharm</a:t>
                      </a:r>
                      <a:endParaRPr lang="en-US" sz="1100" dirty="0">
                        <a:effectLst/>
                      </a:endParaRPr>
                    </a:p>
                  </a:txBody>
                  <a:tcPr marL="16885" marR="16885" marT="16885" marB="16885" anchor="ctr">
                    <a:lnL>
                      <a:noFill/>
                    </a:lnL>
                    <a:lnR>
                      <a:noFill/>
                    </a:lnR>
                    <a:lnT>
                      <a:noFill/>
                    </a:lnT>
                    <a:lnB>
                      <a:noFill/>
                    </a:lnB>
                    <a:solidFill>
                      <a:srgbClr val="FFFFFF"/>
                    </a:solidFill>
                  </a:tcPr>
                </a:tc>
              </a:tr>
            </a:tbl>
          </a:graphicData>
        </a:graphic>
      </p:graphicFrame>
      <p:sp>
        <p:nvSpPr>
          <p:cNvPr id="4" name="Rectangle 3"/>
          <p:cNvSpPr/>
          <p:nvPr/>
        </p:nvSpPr>
        <p:spPr>
          <a:xfrm>
            <a:off x="685800" y="533400"/>
            <a:ext cx="7239000" cy="2308324"/>
          </a:xfrm>
          <a:prstGeom prst="rect">
            <a:avLst/>
          </a:prstGeom>
        </p:spPr>
        <p:txBody>
          <a:bodyPr wrap="square">
            <a:spAutoFit/>
          </a:bodyPr>
          <a:lstStyle/>
          <a:p>
            <a:pPr algn="just"/>
            <a:r>
              <a:rPr lang="en-US" b="1" cap="all" dirty="0"/>
              <a:t>EXTRACTIONS USING CO</a:t>
            </a:r>
            <a:r>
              <a:rPr lang="en-US" b="1" cap="all" baseline="-25000" dirty="0"/>
              <a:t>2</a:t>
            </a:r>
            <a:endParaRPr lang="en-US" b="1" cap="all" dirty="0"/>
          </a:p>
          <a:p>
            <a:pPr algn="just"/>
            <a:r>
              <a:rPr lang="en-US" dirty="0"/>
              <a:t>Currently, the widest application of supercritical CO</a:t>
            </a:r>
            <a:r>
              <a:rPr lang="en-US" baseline="-25000" dirty="0"/>
              <a:t>2</a:t>
            </a:r>
            <a:r>
              <a:rPr lang="en-US" dirty="0"/>
              <a:t> is in extraction. Total CO</a:t>
            </a:r>
            <a:r>
              <a:rPr lang="en-US" baseline="-25000" dirty="0"/>
              <a:t>2</a:t>
            </a:r>
            <a:r>
              <a:rPr lang="en-US" dirty="0"/>
              <a:t> consumption in supercritical extraction processes is estimated to have been approximately 15,000 to 25,000 ton/</a:t>
            </a:r>
            <a:r>
              <a:rPr lang="en-US" dirty="0" err="1"/>
              <a:t>yr</a:t>
            </a:r>
            <a:r>
              <a:rPr lang="en-US" dirty="0"/>
              <a:t> in 1994 and between 30,000 and 35,000 tons in 2002. Worldwide, over 100 facilities are estimated to use dense CO</a:t>
            </a:r>
            <a:r>
              <a:rPr lang="en-US" baseline="-25000" dirty="0"/>
              <a:t>2</a:t>
            </a:r>
            <a:r>
              <a:rPr lang="en-US" dirty="0"/>
              <a:t> for extraction and purification. Large-scale commercial plants using supercritical CO</a:t>
            </a:r>
            <a:r>
              <a:rPr lang="en-US" baseline="-25000" dirty="0"/>
              <a:t>2</a:t>
            </a:r>
            <a:r>
              <a:rPr lang="en-US" dirty="0"/>
              <a:t> extraction are found in the food industries (Table 2).</a:t>
            </a:r>
          </a:p>
        </p:txBody>
      </p:sp>
    </p:spTree>
    <p:extLst>
      <p:ext uri="{BB962C8B-B14F-4D97-AF65-F5344CB8AC3E}">
        <p14:creationId xmlns:p14="http://schemas.microsoft.com/office/powerpoint/2010/main" val="12447976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Rectangle 3"/>
          <p:cNvSpPr/>
          <p:nvPr/>
        </p:nvSpPr>
        <p:spPr>
          <a:xfrm>
            <a:off x="609600" y="519291"/>
            <a:ext cx="8229600" cy="5940088"/>
          </a:xfrm>
          <a:prstGeom prst="rect">
            <a:avLst/>
          </a:prstGeom>
        </p:spPr>
        <p:txBody>
          <a:bodyPr wrap="square">
            <a:spAutoFit/>
          </a:bodyPr>
          <a:lstStyle/>
          <a:p>
            <a:pPr algn="just"/>
            <a:r>
              <a:rPr lang="en-US" sz="2000" dirty="0"/>
              <a:t>Conventional processes for extracting various components from food products have limitations regarding the solvent toxicity, flammability and wastefulness. This area is where early commercial applications of supercritical CO</a:t>
            </a:r>
            <a:r>
              <a:rPr lang="en-US" sz="2000" baseline="-25000" dirty="0"/>
              <a:t>2</a:t>
            </a:r>
            <a:r>
              <a:rPr lang="en-US" sz="2000" dirty="0"/>
              <a:t> were focused. The relatively low critical temperature and low reactivity of CO</a:t>
            </a:r>
            <a:r>
              <a:rPr lang="en-US" sz="2000" baseline="-25000" dirty="0"/>
              <a:t>2</a:t>
            </a:r>
            <a:r>
              <a:rPr lang="en-US" sz="2000" dirty="0"/>
              <a:t> allow extraction without altering or damaging the product. Decaffeination of coffee was one of the first processes commercialized using supercritical CO</a:t>
            </a:r>
            <a:r>
              <a:rPr lang="en-US" sz="2000" baseline="-25000" dirty="0"/>
              <a:t>2</a:t>
            </a:r>
            <a:r>
              <a:rPr lang="en-US" sz="2000" dirty="0"/>
              <a:t>. </a:t>
            </a:r>
            <a:endParaRPr lang="en-US" sz="2000" dirty="0" smtClean="0"/>
          </a:p>
          <a:p>
            <a:pPr algn="just"/>
            <a:endParaRPr lang="en-US" sz="2000" dirty="0"/>
          </a:p>
          <a:p>
            <a:pPr algn="just"/>
            <a:r>
              <a:rPr lang="en-US" sz="2000" b="1" i="1" dirty="0"/>
              <a:t>The extraction process.</a:t>
            </a:r>
            <a:r>
              <a:rPr lang="en-US" sz="2000" dirty="0"/>
              <a:t> Extraction of food and natural products with supercritical CO</a:t>
            </a:r>
            <a:r>
              <a:rPr lang="en-US" sz="2000" baseline="-25000" dirty="0"/>
              <a:t>2</a:t>
            </a:r>
            <a:r>
              <a:rPr lang="en-US" sz="2000" dirty="0"/>
              <a:t> consists of two steps: first, the extraction of supercritical CO</a:t>
            </a:r>
            <a:r>
              <a:rPr lang="en-US" sz="2000" baseline="-25000" dirty="0"/>
              <a:t>2</a:t>
            </a:r>
            <a:r>
              <a:rPr lang="en-US" sz="2000" dirty="0"/>
              <a:t> soluble components from the feed; and, second, the separation of the components from supercritical CO</a:t>
            </a:r>
            <a:r>
              <a:rPr lang="en-US" sz="2000" baseline="-25000" dirty="0"/>
              <a:t>2</a:t>
            </a:r>
            <a:r>
              <a:rPr lang="en-US" sz="2000" dirty="0"/>
              <a:t>. The separation of supercritical CO</a:t>
            </a:r>
            <a:r>
              <a:rPr lang="en-US" sz="2000" baseline="-25000" dirty="0"/>
              <a:t>2</a:t>
            </a:r>
            <a:r>
              <a:rPr lang="en-US" sz="2000" dirty="0"/>
              <a:t> from the extract can be done by either modifying the thermodynamic conditions or by using an external agent. By modifying the thermodynamic conditions via changing the pressure or temperature, the solvent power of CO</a:t>
            </a:r>
            <a:r>
              <a:rPr lang="en-US" sz="2000" baseline="-25000" dirty="0"/>
              <a:t>2</a:t>
            </a:r>
            <a:r>
              <a:rPr lang="en-US" sz="2000" dirty="0"/>
              <a:t> is changed. If an external agent is used, separation is carried out by adsorption or absorption. If separation occurs with an external agent, no significant pressure change occurs. Therefore, the operating cost that is associated with pressure requirement is lower. </a:t>
            </a:r>
          </a:p>
        </p:txBody>
      </p:sp>
    </p:spTree>
    <p:extLst>
      <p:ext uri="{BB962C8B-B14F-4D97-AF65-F5344CB8AC3E}">
        <p14:creationId xmlns:p14="http://schemas.microsoft.com/office/powerpoint/2010/main" val="20464969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Rectangle 3"/>
          <p:cNvSpPr/>
          <p:nvPr/>
        </p:nvSpPr>
        <p:spPr>
          <a:xfrm>
            <a:off x="533400" y="889844"/>
            <a:ext cx="8001000" cy="5262979"/>
          </a:xfrm>
          <a:prstGeom prst="rect">
            <a:avLst/>
          </a:prstGeom>
        </p:spPr>
        <p:txBody>
          <a:bodyPr wrap="square">
            <a:spAutoFit/>
          </a:bodyPr>
          <a:lstStyle/>
          <a:p>
            <a:pPr algn="just"/>
            <a:r>
              <a:rPr lang="en-US" sz="2400" b="1" i="1" dirty="0"/>
              <a:t>Recent extraction applications.</a:t>
            </a:r>
            <a:r>
              <a:rPr lang="en-US" sz="2400" dirty="0"/>
              <a:t> There has been a great deal of interest in supercritical CO</a:t>
            </a:r>
            <a:r>
              <a:rPr lang="en-US" sz="2400" baseline="-25000" dirty="0"/>
              <a:t>2</a:t>
            </a:r>
            <a:r>
              <a:rPr lang="en-US" sz="2400" dirty="0"/>
              <a:t> extraction beyond caffeine extraction, particularly in the preparation of high value products, such as flavors and fragrances, food supplements and </a:t>
            </a:r>
            <a:r>
              <a:rPr lang="en-US" sz="2400" dirty="0" err="1"/>
              <a:t>nutraceuticals</a:t>
            </a:r>
            <a:r>
              <a:rPr lang="en-US" sz="2400" dirty="0"/>
              <a:t>.</a:t>
            </a:r>
          </a:p>
          <a:p>
            <a:pPr algn="just"/>
            <a:r>
              <a:rPr lang="en-US" sz="2400" dirty="0"/>
              <a:t>Specialty oils, for example, are high in value and typically low in volume. They have high concentrations of bioactive lipid components that are valued because of various possible health benefits. Herbal extracts from a wide range of botanical raw materials are used as ingredients to the food-and-flavor, </a:t>
            </a:r>
            <a:r>
              <a:rPr lang="en-US" sz="2400" dirty="0" err="1"/>
              <a:t>nutraceuticals</a:t>
            </a:r>
            <a:r>
              <a:rPr lang="en-US" sz="2400" dirty="0"/>
              <a:t>, pharmaceuticals and the cosmetics industries. Supercritical CO</a:t>
            </a:r>
            <a:r>
              <a:rPr lang="en-US" sz="2400" baseline="-25000" dirty="0"/>
              <a:t>2</a:t>
            </a:r>
            <a:r>
              <a:rPr lang="en-US" sz="2400" dirty="0"/>
              <a:t> extraction can also be used to purify materials that are used for the production of medical devices.</a:t>
            </a:r>
          </a:p>
        </p:txBody>
      </p:sp>
    </p:spTree>
    <p:extLst>
      <p:ext uri="{BB962C8B-B14F-4D97-AF65-F5344CB8AC3E}">
        <p14:creationId xmlns:p14="http://schemas.microsoft.com/office/powerpoint/2010/main" val="18105730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Rectangle 3"/>
          <p:cNvSpPr/>
          <p:nvPr/>
        </p:nvSpPr>
        <p:spPr>
          <a:xfrm>
            <a:off x="762000" y="685800"/>
            <a:ext cx="7696200" cy="5632311"/>
          </a:xfrm>
          <a:prstGeom prst="rect">
            <a:avLst/>
          </a:prstGeom>
        </p:spPr>
        <p:txBody>
          <a:bodyPr wrap="square">
            <a:spAutoFit/>
          </a:bodyPr>
          <a:lstStyle/>
          <a:p>
            <a:pPr algn="just"/>
            <a:r>
              <a:rPr lang="en-US" sz="2000" b="1" i="1" dirty="0"/>
              <a:t>Chemical reactions.</a:t>
            </a:r>
            <a:r>
              <a:rPr lang="en-US" sz="2000" dirty="0"/>
              <a:t> Supercritical CO</a:t>
            </a:r>
            <a:r>
              <a:rPr lang="en-US" sz="2000" baseline="-25000" dirty="0"/>
              <a:t>2</a:t>
            </a:r>
            <a:r>
              <a:rPr lang="en-US" sz="2000" dirty="0"/>
              <a:t> has been tested in a variety of industrially important reactions, such as </a:t>
            </a:r>
            <a:r>
              <a:rPr lang="en-US" sz="2000" dirty="0" err="1"/>
              <a:t>alkylations</a:t>
            </a:r>
            <a:r>
              <a:rPr lang="en-US" sz="2000" dirty="0"/>
              <a:t>, </a:t>
            </a:r>
            <a:r>
              <a:rPr lang="en-US" sz="2000" dirty="0" err="1"/>
              <a:t>hydroformylations</a:t>
            </a:r>
            <a:r>
              <a:rPr lang="en-US" sz="2000" dirty="0"/>
              <a:t>, and hydrogenation, as an alternative reaction medium. </a:t>
            </a:r>
            <a:endParaRPr lang="en-US" sz="2000" dirty="0" smtClean="0"/>
          </a:p>
          <a:p>
            <a:pPr algn="just"/>
            <a:r>
              <a:rPr lang="en-US" sz="2000" dirty="0" smtClean="0"/>
              <a:t>The </a:t>
            </a:r>
            <a:r>
              <a:rPr lang="en-US" sz="2000" dirty="0"/>
              <a:t>incentives to use supercritical CO</a:t>
            </a:r>
            <a:r>
              <a:rPr lang="en-US" sz="2000" baseline="-25000" dirty="0"/>
              <a:t>2</a:t>
            </a:r>
            <a:r>
              <a:rPr lang="en-US" sz="2000" dirty="0"/>
              <a:t> as reaction medium can include (a) replacement of the conventional organic solvent with a “green” solvent, (b) improved chemistry such as reactivity and selectivity, (c) new chemistry, and (d) improved separation and recovery of products and catalysts. Relatively high rates of molecular diffusion and heat transfer are possible with a homogenous, supercritical-CO</a:t>
            </a:r>
            <a:r>
              <a:rPr lang="en-US" sz="2000" baseline="-25000" dirty="0"/>
              <a:t>2</a:t>
            </a:r>
            <a:r>
              <a:rPr lang="en-US" sz="2000" dirty="0"/>
              <a:t> reaction-medium.</a:t>
            </a:r>
          </a:p>
          <a:p>
            <a:pPr algn="just"/>
            <a:r>
              <a:rPr lang="en-US" sz="2000" b="1" dirty="0"/>
              <a:t>Limitations</a:t>
            </a:r>
            <a:r>
              <a:rPr lang="en-US" sz="2000" dirty="0"/>
              <a:t> to the use of supercritical CO</a:t>
            </a:r>
            <a:r>
              <a:rPr lang="en-US" sz="2000" baseline="-25000" dirty="0"/>
              <a:t>2</a:t>
            </a:r>
            <a:r>
              <a:rPr lang="en-US" sz="2000" dirty="0"/>
              <a:t> as a reaction medium include (a) poor solubility of polar and high-molecular-weight species, (b) no observed improvement in reaction chemistry in some cases, and (c) higher capital investment cost due to higher operating pressures. For reactions not limited by reactant-gas concentrations or other mass-transfer limitations, there is no improvement in reactivity observed when using a homogeneous, supercritical CO</a:t>
            </a:r>
            <a:r>
              <a:rPr lang="en-US" sz="2000" baseline="-25000" dirty="0"/>
              <a:t>2</a:t>
            </a:r>
            <a:r>
              <a:rPr lang="en-US" sz="2000" dirty="0"/>
              <a:t> medium.</a:t>
            </a:r>
          </a:p>
        </p:txBody>
      </p:sp>
    </p:spTree>
    <p:extLst>
      <p:ext uri="{BB962C8B-B14F-4D97-AF65-F5344CB8AC3E}">
        <p14:creationId xmlns:p14="http://schemas.microsoft.com/office/powerpoint/2010/main" val="29836406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Rectangle 3"/>
          <p:cNvSpPr/>
          <p:nvPr/>
        </p:nvSpPr>
        <p:spPr>
          <a:xfrm>
            <a:off x="457200" y="457200"/>
            <a:ext cx="8077200" cy="2308324"/>
          </a:xfrm>
          <a:prstGeom prst="rect">
            <a:avLst/>
          </a:prstGeom>
        </p:spPr>
        <p:txBody>
          <a:bodyPr wrap="square">
            <a:spAutoFit/>
          </a:bodyPr>
          <a:lstStyle/>
          <a:p>
            <a:pPr algn="just"/>
            <a:r>
              <a:rPr lang="en-US" sz="2400" b="1" i="1" dirty="0"/>
              <a:t>Polymer production and processing.</a:t>
            </a:r>
            <a:r>
              <a:rPr lang="en-US" sz="2400" dirty="0"/>
              <a:t> Applications of supercritical CO</a:t>
            </a:r>
            <a:r>
              <a:rPr lang="en-US" sz="2400" baseline="-25000" dirty="0"/>
              <a:t>2</a:t>
            </a:r>
            <a:r>
              <a:rPr lang="en-US" sz="2400" dirty="0"/>
              <a:t> in polymers include polymerization, polymer composite production, polymer blending, particle production, and microcellular foaming. Several applications, particularly those involving low pressures, have been successfully commercialized.</a:t>
            </a:r>
          </a:p>
        </p:txBody>
      </p:sp>
      <p:sp>
        <p:nvSpPr>
          <p:cNvPr id="5" name="Rectangle 4"/>
          <p:cNvSpPr/>
          <p:nvPr/>
        </p:nvSpPr>
        <p:spPr>
          <a:xfrm>
            <a:off x="457200" y="2667000"/>
            <a:ext cx="7924800" cy="4154984"/>
          </a:xfrm>
          <a:prstGeom prst="rect">
            <a:avLst/>
          </a:prstGeom>
        </p:spPr>
        <p:txBody>
          <a:bodyPr wrap="square">
            <a:spAutoFit/>
          </a:bodyPr>
          <a:lstStyle/>
          <a:p>
            <a:pPr algn="just"/>
            <a:r>
              <a:rPr lang="en-US" sz="2400" dirty="0"/>
              <a:t>One example of this application area is a process to produce </a:t>
            </a:r>
            <a:r>
              <a:rPr lang="en-US" sz="2400" dirty="0" err="1">
                <a:solidFill>
                  <a:srgbClr val="0070C0"/>
                </a:solidFill>
              </a:rPr>
              <a:t>fluoropolymers</a:t>
            </a:r>
            <a:r>
              <a:rPr lang="en-US" sz="2400" dirty="0"/>
              <a:t> using supercritical CO</a:t>
            </a:r>
            <a:r>
              <a:rPr lang="en-US" sz="2400" baseline="-25000" dirty="0"/>
              <a:t>2</a:t>
            </a:r>
            <a:r>
              <a:rPr lang="en-US" sz="2400" dirty="0"/>
              <a:t> as the reaction medium that was developed by scientists at the University of North Carolina (Chapel Hill). DuPont </a:t>
            </a:r>
            <a:r>
              <a:rPr lang="en-US" sz="2400" dirty="0" smtClean="0"/>
              <a:t>had </a:t>
            </a:r>
            <a:r>
              <a:rPr lang="en-US" sz="2400" dirty="0"/>
              <a:t>an exclusive license for this process until 2015. A $40-million pilot plant was built in 2000 to produce </a:t>
            </a:r>
            <a:r>
              <a:rPr lang="en-US" sz="2400" dirty="0" err="1"/>
              <a:t>fluoropolymers</a:t>
            </a:r>
            <a:r>
              <a:rPr lang="en-US" sz="2400" dirty="0"/>
              <a:t> using this process technology. The pilot plant is capable of producing 1,100 metric tons per year (m.t./</a:t>
            </a:r>
            <a:r>
              <a:rPr lang="en-US" sz="2400" dirty="0" err="1"/>
              <a:t>yr</a:t>
            </a:r>
            <a:r>
              <a:rPr lang="en-US" sz="2400" dirty="0"/>
              <a:t>) of </a:t>
            </a:r>
            <a:r>
              <a:rPr lang="en-US" sz="2400" dirty="0" err="1"/>
              <a:t>fluoropolymers</a:t>
            </a:r>
            <a:r>
              <a:rPr lang="en-US" sz="2400" dirty="0"/>
              <a:t>. Several grades of melt-</a:t>
            </a:r>
            <a:r>
              <a:rPr lang="en-US" sz="2400" dirty="0" err="1"/>
              <a:t>processable</a:t>
            </a:r>
            <a:r>
              <a:rPr lang="en-US" sz="2400" dirty="0"/>
              <a:t> </a:t>
            </a:r>
            <a:r>
              <a:rPr lang="en-US" sz="2400" dirty="0" err="1"/>
              <a:t>fluoropolymers</a:t>
            </a:r>
            <a:r>
              <a:rPr lang="en-US" sz="2400" dirty="0"/>
              <a:t> produced from this process became commercially available in 2002. </a:t>
            </a:r>
          </a:p>
        </p:txBody>
      </p:sp>
    </p:spTree>
    <p:extLst>
      <p:ext uri="{BB962C8B-B14F-4D97-AF65-F5344CB8AC3E}">
        <p14:creationId xmlns:p14="http://schemas.microsoft.com/office/powerpoint/2010/main" val="25500707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Rectangle 3"/>
          <p:cNvSpPr/>
          <p:nvPr/>
        </p:nvSpPr>
        <p:spPr>
          <a:xfrm>
            <a:off x="457199" y="768489"/>
            <a:ext cx="8110603" cy="5632311"/>
          </a:xfrm>
          <a:prstGeom prst="rect">
            <a:avLst/>
          </a:prstGeom>
        </p:spPr>
        <p:txBody>
          <a:bodyPr wrap="square">
            <a:spAutoFit/>
          </a:bodyPr>
          <a:lstStyle/>
          <a:p>
            <a:pPr algn="just"/>
            <a:r>
              <a:rPr lang="en-US" b="1" i="1" dirty="0"/>
              <a:t>Semiconductor processing.</a:t>
            </a:r>
            <a:r>
              <a:rPr lang="en-US" dirty="0"/>
              <a:t> Currently, chip manufacturing involves many wet-chemical processes that use hydroxyl amines, mineral acids, elemental gases, organic solvents and large amounts of high purity water during chip fabrication. One potential application is the use of supercritical CO</a:t>
            </a:r>
            <a:r>
              <a:rPr lang="en-US" baseline="-25000" dirty="0"/>
              <a:t>2</a:t>
            </a:r>
            <a:r>
              <a:rPr lang="en-US" dirty="0"/>
              <a:t> in wafer processing. The low viscosity and surface tension of supercritical CO</a:t>
            </a:r>
            <a:r>
              <a:rPr lang="en-US" baseline="-25000" dirty="0"/>
              <a:t>2</a:t>
            </a:r>
            <a:r>
              <a:rPr lang="en-US" dirty="0"/>
              <a:t> allow for efficient cleaning of small feature sizes, which is of great importance with the continued miniaturization of integrated circuits. However, the main obstacle to the use of supercritical CO</a:t>
            </a:r>
            <a:r>
              <a:rPr lang="en-US" baseline="-25000" dirty="0"/>
              <a:t>2</a:t>
            </a:r>
            <a:r>
              <a:rPr lang="en-US" dirty="0"/>
              <a:t> in semiconductor cleaning is the high cost.</a:t>
            </a:r>
          </a:p>
          <a:p>
            <a:pPr algn="just"/>
            <a:endParaRPr lang="en-US" b="1" i="1" dirty="0" smtClean="0"/>
          </a:p>
          <a:p>
            <a:pPr algn="just"/>
            <a:r>
              <a:rPr lang="en-US" b="1" i="1" dirty="0" smtClean="0"/>
              <a:t>Powder </a:t>
            </a:r>
            <a:r>
              <a:rPr lang="en-US" b="1" i="1" dirty="0"/>
              <a:t>production.</a:t>
            </a:r>
            <a:r>
              <a:rPr lang="en-US" dirty="0"/>
              <a:t> One promising application for supercritical CO</a:t>
            </a:r>
            <a:r>
              <a:rPr lang="en-US" baseline="-25000" dirty="0"/>
              <a:t>2</a:t>
            </a:r>
            <a:r>
              <a:rPr lang="en-US" dirty="0"/>
              <a:t> is the production of micro- and </a:t>
            </a:r>
            <a:r>
              <a:rPr lang="en-US" dirty="0" err="1"/>
              <a:t>nano</a:t>
            </a:r>
            <a:r>
              <a:rPr lang="en-US" dirty="0"/>
              <a:t>-scale particles. The pharmaceutical industry currently uses supercritical CO</a:t>
            </a:r>
            <a:r>
              <a:rPr lang="en-US" baseline="-25000" dirty="0"/>
              <a:t>2</a:t>
            </a:r>
            <a:r>
              <a:rPr lang="en-US" dirty="0"/>
              <a:t> mainly to control the powder particle size of products during synthesis. </a:t>
            </a:r>
            <a:endParaRPr lang="en-US" dirty="0" smtClean="0"/>
          </a:p>
          <a:p>
            <a:pPr algn="just"/>
            <a:r>
              <a:rPr lang="en-US" dirty="0" smtClean="0"/>
              <a:t>The </a:t>
            </a:r>
            <a:r>
              <a:rPr lang="en-US" dirty="0"/>
              <a:t>use of supercritical CO</a:t>
            </a:r>
            <a:r>
              <a:rPr lang="en-US" baseline="-25000" dirty="0"/>
              <a:t>2</a:t>
            </a:r>
            <a:r>
              <a:rPr lang="en-US" dirty="0"/>
              <a:t> for </a:t>
            </a:r>
            <a:r>
              <a:rPr lang="en-US" dirty="0" err="1"/>
              <a:t>micronization</a:t>
            </a:r>
            <a:r>
              <a:rPr lang="en-US" dirty="0"/>
              <a:t> of pharmaceutical compounds has several potential advantages over conventional techniques such as spray drying, jet milling and grinding. </a:t>
            </a:r>
            <a:endParaRPr lang="en-US" dirty="0" smtClean="0"/>
          </a:p>
          <a:p>
            <a:pPr algn="just"/>
            <a:r>
              <a:rPr lang="en-US" dirty="0" smtClean="0"/>
              <a:t>These </a:t>
            </a:r>
            <a:r>
              <a:rPr lang="en-US" dirty="0"/>
              <a:t>advantages include minimum product contamination, reduced waste streams, suitability for the processing of thermally, shock or chemically sensitive compounds and the possibility of producing particles with narrow size distribution in a single-step operation</a:t>
            </a:r>
            <a:r>
              <a:rPr lang="en-US" dirty="0" smtClean="0"/>
              <a:t>.</a:t>
            </a:r>
            <a:endParaRPr lang="en-US" dirty="0"/>
          </a:p>
        </p:txBody>
      </p:sp>
    </p:spTree>
    <p:extLst>
      <p:ext uri="{BB962C8B-B14F-4D97-AF65-F5344CB8AC3E}">
        <p14:creationId xmlns:p14="http://schemas.microsoft.com/office/powerpoint/2010/main" val="629430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752600"/>
            <a:ext cx="8458200" cy="4724400"/>
          </a:xfrm>
        </p:spPr>
        <p:txBody>
          <a:bodyPr>
            <a:normAutofit lnSpcReduction="10000"/>
          </a:bodyPr>
          <a:lstStyle/>
          <a:p>
            <a:pPr marL="457200" indent="-457200">
              <a:buFont typeface="+mj-lt"/>
              <a:buAutoNum type="arabicPeriod"/>
            </a:pPr>
            <a:r>
              <a:rPr lang="en-US" dirty="0" smtClean="0"/>
              <a:t> To reduce the adverse environmental impacts, try innovative and appropriate choice of chemicals </a:t>
            </a:r>
          </a:p>
          <a:p>
            <a:pPr marL="457200" indent="-457200">
              <a:buFont typeface="+mj-lt"/>
              <a:buAutoNum type="arabicPeriod"/>
            </a:pPr>
            <a:r>
              <a:rPr lang="en-US" dirty="0" smtClean="0"/>
              <a:t>To develop process renewable rather than non renewable raw materials</a:t>
            </a:r>
          </a:p>
          <a:p>
            <a:pPr marL="457200" indent="-457200">
              <a:buFont typeface="+mj-lt"/>
              <a:buAutoNum type="arabicPeriod"/>
            </a:pPr>
            <a:r>
              <a:rPr lang="en-US" dirty="0" smtClean="0"/>
              <a:t>To develop processes that are less prone to obnoxious  chemical release, fire and explosion</a:t>
            </a:r>
          </a:p>
          <a:p>
            <a:pPr marL="457200" indent="-457200">
              <a:buFont typeface="+mj-lt"/>
              <a:buAutoNum type="arabicPeriod"/>
            </a:pPr>
            <a:r>
              <a:rPr lang="en-US" dirty="0" smtClean="0"/>
              <a:t>To minimize by-products in chemical transformation by redesigning of chemical processes</a:t>
            </a:r>
          </a:p>
          <a:p>
            <a:pPr marL="457200" indent="-457200">
              <a:buFont typeface="+mj-lt"/>
              <a:buAutoNum type="arabicPeriod"/>
            </a:pPr>
            <a:r>
              <a:rPr lang="en-US" dirty="0" smtClean="0"/>
              <a:t>To develop processes that are less toxic</a:t>
            </a:r>
          </a:p>
          <a:p>
            <a:pPr marL="457200" indent="-457200">
              <a:buFont typeface="+mj-lt"/>
              <a:buAutoNum type="arabicPeriod"/>
            </a:pPr>
            <a:r>
              <a:rPr lang="en-US" dirty="0" smtClean="0"/>
              <a:t>To develop products that degrade more rapidly in environments</a:t>
            </a:r>
          </a:p>
          <a:p>
            <a:pPr marL="0" indent="0" algn="ctr">
              <a:buNone/>
            </a:pPr>
            <a:r>
              <a:rPr lang="en-US" dirty="0" err="1" smtClean="0"/>
              <a:t>Contd</a:t>
            </a:r>
            <a:endParaRPr lang="en-US" dirty="0" smtClean="0"/>
          </a:p>
          <a:p>
            <a:pPr marL="457200" indent="-457200">
              <a:buFont typeface="+mj-lt"/>
              <a:buAutoNum type="arabicPeriod"/>
            </a:pPr>
            <a:endParaRPr lang="en-US" dirty="0"/>
          </a:p>
        </p:txBody>
      </p:sp>
      <p:sp>
        <p:nvSpPr>
          <p:cNvPr id="3" name="Title 2"/>
          <p:cNvSpPr>
            <a:spLocks noGrp="1"/>
          </p:cNvSpPr>
          <p:nvPr>
            <p:ph type="title"/>
          </p:nvPr>
        </p:nvSpPr>
        <p:spPr>
          <a:xfrm>
            <a:off x="457200" y="338328"/>
            <a:ext cx="8229600" cy="728472"/>
          </a:xfrm>
        </p:spPr>
        <p:txBody>
          <a:bodyPr>
            <a:normAutofit/>
          </a:bodyPr>
          <a:lstStyle/>
          <a:p>
            <a:r>
              <a:rPr lang="en-US" sz="3600" dirty="0" smtClean="0"/>
              <a:t>Goals and Objectives of Green Chemistry</a:t>
            </a:r>
            <a:endParaRPr lang="en-US" sz="3600" dirty="0"/>
          </a:p>
        </p:txBody>
      </p:sp>
    </p:spTree>
    <p:extLst>
      <p:ext uri="{BB962C8B-B14F-4D97-AF65-F5344CB8AC3E}">
        <p14:creationId xmlns:p14="http://schemas.microsoft.com/office/powerpoint/2010/main" val="19815992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95072"/>
            <a:ext cx="8229600" cy="1252728"/>
          </a:xfrm>
        </p:spPr>
        <p:txBody>
          <a:bodyPr/>
          <a:lstStyle/>
          <a:p>
            <a:r>
              <a:rPr lang="en-US" dirty="0" smtClean="0"/>
              <a:t>DMC</a:t>
            </a:r>
            <a:endParaRPr lang="en-US" dirty="0"/>
          </a:p>
        </p:txBody>
      </p:sp>
      <p:sp>
        <p:nvSpPr>
          <p:cNvPr id="4" name="Rectangle 3"/>
          <p:cNvSpPr/>
          <p:nvPr/>
        </p:nvSpPr>
        <p:spPr>
          <a:xfrm>
            <a:off x="533400" y="1228665"/>
            <a:ext cx="8153400" cy="5324535"/>
          </a:xfrm>
          <a:prstGeom prst="rect">
            <a:avLst/>
          </a:prstGeom>
        </p:spPr>
        <p:txBody>
          <a:bodyPr wrap="square">
            <a:spAutoFit/>
          </a:bodyPr>
          <a:lstStyle/>
          <a:p>
            <a:pPr algn="just"/>
            <a:r>
              <a:rPr lang="en-US" sz="2000" dirty="0" smtClean="0"/>
              <a:t>Carbonic </a:t>
            </a:r>
            <a:r>
              <a:rPr lang="en-US" sz="2000" dirty="0"/>
              <a:t>esters, such as </a:t>
            </a:r>
            <a:r>
              <a:rPr lang="en-US" sz="2000" dirty="0" smtClean="0"/>
              <a:t>DMC- dimethyl </a:t>
            </a:r>
            <a:r>
              <a:rPr lang="en-US" sz="2000" dirty="0"/>
              <a:t>carbonate (CH3OCOOCH3) are considered a new class of “green” solvents in many organic reaction processes. </a:t>
            </a:r>
            <a:endParaRPr lang="en-US" sz="2000" dirty="0" smtClean="0"/>
          </a:p>
          <a:p>
            <a:pPr algn="just"/>
            <a:r>
              <a:rPr lang="en-US" sz="2000" dirty="0" smtClean="0"/>
              <a:t>They </a:t>
            </a:r>
            <a:r>
              <a:rPr lang="en-US" sz="2000" dirty="0"/>
              <a:t>can replace </a:t>
            </a:r>
            <a:r>
              <a:rPr lang="en-US" sz="2000" dirty="0" err="1"/>
              <a:t>methychlorides</a:t>
            </a:r>
            <a:r>
              <a:rPr lang="en-US" sz="2000" dirty="0"/>
              <a:t> and dimethyl </a:t>
            </a:r>
            <a:r>
              <a:rPr lang="en-US" sz="2000" dirty="0" err="1"/>
              <a:t>sulphate</a:t>
            </a:r>
            <a:r>
              <a:rPr lang="en-US" sz="2000" dirty="0"/>
              <a:t> esters which are toxic and </a:t>
            </a:r>
            <a:r>
              <a:rPr lang="en-US" sz="2000" dirty="0" smtClean="0"/>
              <a:t>hazardous. </a:t>
            </a:r>
          </a:p>
          <a:p>
            <a:pPr algn="just"/>
            <a:r>
              <a:rPr lang="en-US" sz="2000" dirty="0" smtClean="0"/>
              <a:t>DMC </a:t>
            </a:r>
            <a:r>
              <a:rPr lang="en-US" sz="2000" dirty="0"/>
              <a:t>can be used in methylation reactions of phenols, anilines and carboxylic acids. </a:t>
            </a:r>
            <a:endParaRPr lang="en-US" sz="2000" dirty="0" smtClean="0"/>
          </a:p>
          <a:p>
            <a:pPr algn="just"/>
            <a:r>
              <a:rPr lang="en-US" sz="2000" dirty="0"/>
              <a:t>The reactivity of DMC is tunable: at T ≤ 90 °C, </a:t>
            </a:r>
            <a:r>
              <a:rPr lang="en-US" sz="2000" dirty="0" err="1"/>
              <a:t>methoxycarbonylations</a:t>
            </a:r>
            <a:r>
              <a:rPr lang="en-US" sz="2000" dirty="0"/>
              <a:t> take place, while at higher reaction temperatures, methylation reactions are observed with a variety of nucleophiles. Besides, DMC-mediated methylations are catalytic reactions which use safe solids (alkaline carbonates) avoiding the formation of undesirable inorganic salts as byproducts. The high selectivity in methylation reactions is due to the </a:t>
            </a:r>
            <a:r>
              <a:rPr lang="en-US" sz="2000" dirty="0" err="1"/>
              <a:t>ambident</a:t>
            </a:r>
            <a:r>
              <a:rPr lang="en-US" sz="2000" dirty="0"/>
              <a:t> electrophilic character of DMC which reacts on its hard </a:t>
            </a:r>
            <a:r>
              <a:rPr lang="en-US" sz="2000" dirty="0" err="1"/>
              <a:t>centre</a:t>
            </a:r>
            <a:r>
              <a:rPr lang="en-US" sz="2000" dirty="0"/>
              <a:t> (the carbonyl group) with harder nucleophiles and on its soft one (</a:t>
            </a:r>
            <a:r>
              <a:rPr lang="en-US" sz="2000" dirty="0" err="1"/>
              <a:t>themethyl</a:t>
            </a:r>
            <a:r>
              <a:rPr lang="en-US" sz="2000" dirty="0"/>
              <a:t> group) with softer nucleophiles, according to the Hard-Soft Acid and Base (HSAB) </a:t>
            </a:r>
            <a:r>
              <a:rPr lang="en-US" sz="2000" dirty="0" smtClean="0"/>
              <a:t>theory.</a:t>
            </a:r>
            <a:endParaRPr lang="en-US" sz="2000" dirty="0"/>
          </a:p>
        </p:txBody>
      </p:sp>
    </p:spTree>
    <p:extLst>
      <p:ext uri="{BB962C8B-B14F-4D97-AF65-F5344CB8AC3E}">
        <p14:creationId xmlns:p14="http://schemas.microsoft.com/office/powerpoint/2010/main" val="13343455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839754"/>
            <a:ext cx="8001000" cy="4493538"/>
          </a:xfrm>
          <a:prstGeom prst="rect">
            <a:avLst/>
          </a:prstGeom>
        </p:spPr>
        <p:txBody>
          <a:bodyPr wrap="square">
            <a:spAutoFit/>
          </a:bodyPr>
          <a:lstStyle/>
          <a:p>
            <a:pPr algn="just"/>
            <a:r>
              <a:rPr lang="en-US" sz="2200" dirty="0"/>
              <a:t>DMC is </a:t>
            </a:r>
            <a:r>
              <a:rPr lang="en-US" sz="2200" dirty="0" smtClean="0"/>
              <a:t>produced by </a:t>
            </a:r>
            <a:r>
              <a:rPr lang="en-US" sz="2200" dirty="0"/>
              <a:t>oxidative </a:t>
            </a:r>
            <a:r>
              <a:rPr lang="en-US" sz="2200" dirty="0" err="1"/>
              <a:t>carbonylation</a:t>
            </a:r>
            <a:r>
              <a:rPr lang="en-US" sz="2200" dirty="0"/>
              <a:t> of methanol with oxygen through a process developed by </a:t>
            </a:r>
            <a:r>
              <a:rPr lang="en-US" sz="2200" dirty="0" err="1"/>
              <a:t>Enichem</a:t>
            </a:r>
            <a:r>
              <a:rPr lang="en-US" sz="2200" dirty="0"/>
              <a:t> (</a:t>
            </a:r>
            <a:r>
              <a:rPr lang="en-US" sz="2200" dirty="0" smtClean="0"/>
              <a:t>Italy).</a:t>
            </a:r>
          </a:p>
          <a:p>
            <a:pPr algn="just"/>
            <a:r>
              <a:rPr lang="en-US" sz="2200" dirty="0" smtClean="0"/>
              <a:t>The </a:t>
            </a:r>
            <a:r>
              <a:rPr lang="en-US" sz="2200" dirty="0"/>
              <a:t>most relevant features of this process are: • low-cost and widely available raw materials with low toxicity; • high production rates; • non-toxic and easy disposable by-products (carbon dioxide and water) • high quality product. </a:t>
            </a:r>
            <a:endParaRPr lang="en-US" sz="2200" dirty="0" smtClean="0"/>
          </a:p>
          <a:p>
            <a:pPr algn="just"/>
            <a:endParaRPr lang="en-US" sz="2200" dirty="0" smtClean="0"/>
          </a:p>
          <a:p>
            <a:pPr algn="just"/>
            <a:r>
              <a:rPr lang="en-US" sz="2200" dirty="0" smtClean="0"/>
              <a:t>        </a:t>
            </a:r>
            <a:r>
              <a:rPr lang="pl-PL" sz="2200" dirty="0" smtClean="0"/>
              <a:t>2 </a:t>
            </a:r>
            <a:r>
              <a:rPr lang="pl-PL" sz="2200" dirty="0"/>
              <a:t>CH</a:t>
            </a:r>
            <a:r>
              <a:rPr lang="pl-PL" sz="2200" baseline="-25000" dirty="0"/>
              <a:t>3</a:t>
            </a:r>
            <a:r>
              <a:rPr lang="pl-PL" sz="2200" dirty="0"/>
              <a:t> OH+CO+1/2O</a:t>
            </a:r>
            <a:r>
              <a:rPr lang="pl-PL" sz="2200" baseline="-25000" dirty="0"/>
              <a:t>2</a:t>
            </a:r>
            <a:r>
              <a:rPr lang="pl-PL" sz="2200" dirty="0"/>
              <a:t> ➝(CH</a:t>
            </a:r>
            <a:r>
              <a:rPr lang="pl-PL" sz="2200" baseline="-25000" dirty="0"/>
              <a:t>3</a:t>
            </a:r>
            <a:r>
              <a:rPr lang="pl-PL" sz="2200" dirty="0"/>
              <a:t> O)</a:t>
            </a:r>
            <a:r>
              <a:rPr lang="pl-PL" sz="2200" baseline="-25000" dirty="0"/>
              <a:t>2</a:t>
            </a:r>
            <a:r>
              <a:rPr lang="pl-PL" sz="2200" dirty="0"/>
              <a:t> CO+H</a:t>
            </a:r>
            <a:r>
              <a:rPr lang="pl-PL" sz="2200" baseline="-25000" dirty="0"/>
              <a:t>2</a:t>
            </a:r>
            <a:r>
              <a:rPr lang="pl-PL" sz="2200" dirty="0"/>
              <a:t> O(I</a:t>
            </a:r>
            <a:r>
              <a:rPr lang="pl-PL" sz="2200" dirty="0" smtClean="0"/>
              <a:t>)</a:t>
            </a:r>
            <a:endParaRPr lang="en-US" sz="2200" dirty="0" smtClean="0"/>
          </a:p>
          <a:p>
            <a:pPr algn="just"/>
            <a:endParaRPr lang="en-US" sz="2200" dirty="0" smtClean="0"/>
          </a:p>
          <a:p>
            <a:pPr algn="just"/>
            <a:r>
              <a:rPr lang="en-US" sz="2200" dirty="0" smtClean="0"/>
              <a:t>The </a:t>
            </a:r>
            <a:r>
              <a:rPr lang="en-US" sz="2200" dirty="0"/>
              <a:t>new technology does not produce any by-products that are difficult to dispose of. The DMC obtained has also low toxicity and </a:t>
            </a:r>
            <a:r>
              <a:rPr lang="en-US" sz="2200" dirty="0" err="1"/>
              <a:t>ecotoxicity</a:t>
            </a:r>
            <a:r>
              <a:rPr lang="en-US" sz="2200" dirty="0"/>
              <a:t> (biodegradability &gt;90% at 28 days OECD 301C; acute toxicity for fish; no effect at 1000 mg/l OECD 203). </a:t>
            </a:r>
          </a:p>
        </p:txBody>
      </p:sp>
    </p:spTree>
    <p:extLst>
      <p:ext uri="{BB962C8B-B14F-4D97-AF65-F5344CB8AC3E}">
        <p14:creationId xmlns:p14="http://schemas.microsoft.com/office/powerpoint/2010/main" val="12973058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95400" y="1525250"/>
            <a:ext cx="6858000" cy="1446550"/>
          </a:xfrm>
          <a:prstGeom prst="rect">
            <a:avLst/>
          </a:prstGeom>
        </p:spPr>
        <p:txBody>
          <a:bodyPr wrap="square">
            <a:spAutoFit/>
          </a:bodyPr>
          <a:lstStyle/>
          <a:p>
            <a:pPr algn="just"/>
            <a:r>
              <a:rPr lang="en-US" sz="2200" dirty="0"/>
              <a:t>Another industrial procedure developed and recently industrialized in China is the cleavage of cyclic carbonates. Importantly, this synthesis doesn’t use any chlorine.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929" y="3143250"/>
            <a:ext cx="6613071"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1986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2290" name="Picture 2" descr="PHYSICAL PROPERTIES OF SOLVENT’S:-&#10;• The physical properties of solvents greatly&#10;influence the choice of solvent for a p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381000"/>
            <a:ext cx="78232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1981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 Electrical, optical, and magnetic&#10;properties, such as the dipole moment,&#10;dielectric constant, refractive index,&#10;magne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5881"/>
            <a:ext cx="7464425" cy="514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0761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4338" name="Picture 2" descr="CHEMICAL PROPERTIES OF&#10;SOLVENT’S:-&#10;• The chemical properties of solvents have obviously a&#10;strong bearing on their applic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764381"/>
            <a:ext cx="7616825" cy="571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5505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5362" name="Picture 2" descr="• Polarity in Molecules:-Dispersion Forces-&#10;Molecules that have no permanent dipole&#10;still have their electrons in mov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611981"/>
            <a:ext cx="7515225" cy="563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021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PPLICATION OF GREEN SOLVENTS:-&#10;• New syntheses of Ibuprofen and Zoloft.&#10;• Integrated circuit production.&#10;• Removing Arse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1855986"/>
            <a:ext cx="622300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9814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9728"/>
            <a:ext cx="8229600" cy="1252728"/>
          </a:xfrm>
        </p:spPr>
        <p:txBody>
          <a:bodyPr>
            <a:normAutofit/>
          </a:bodyPr>
          <a:lstStyle/>
          <a:p>
            <a:r>
              <a:rPr lang="en-US" sz="2800" b="1" dirty="0" err="1" smtClean="0"/>
              <a:t>Numericals</a:t>
            </a:r>
            <a:endParaRPr lang="en-US" sz="2800" b="1"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702" y="1143000"/>
            <a:ext cx="6519498" cy="4909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579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320642"/>
            <a:ext cx="5021262" cy="646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80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981200"/>
            <a:ext cx="8381999" cy="4144963"/>
          </a:xfrm>
        </p:spPr>
        <p:txBody>
          <a:bodyPr/>
          <a:lstStyle/>
          <a:p>
            <a:pPr marL="0" indent="0">
              <a:buNone/>
            </a:pPr>
            <a:r>
              <a:rPr lang="en-US" dirty="0" smtClean="0"/>
              <a:t>7. To reduce the requirements of hazardous and persistent solvents and extractants</a:t>
            </a:r>
          </a:p>
          <a:p>
            <a:pPr marL="0" indent="0">
              <a:buNone/>
            </a:pPr>
            <a:r>
              <a:rPr lang="en-US" dirty="0" smtClean="0"/>
              <a:t>8. To improve energy efficiency of processes</a:t>
            </a:r>
          </a:p>
          <a:p>
            <a:pPr marL="0" indent="0">
              <a:buNone/>
            </a:pPr>
            <a:r>
              <a:rPr lang="en-US" dirty="0" smtClean="0"/>
              <a:t>9. To develop efficient and reliable methods to monitor the processes</a:t>
            </a:r>
          </a:p>
          <a:p>
            <a:pPr marL="0" indent="0">
              <a:buNone/>
            </a:pPr>
            <a:endParaRPr lang="en-US" dirty="0"/>
          </a:p>
        </p:txBody>
      </p:sp>
    </p:spTree>
    <p:extLst>
      <p:ext uri="{BB962C8B-B14F-4D97-AF65-F5344CB8AC3E}">
        <p14:creationId xmlns:p14="http://schemas.microsoft.com/office/powerpoint/2010/main" val="16488567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https://</a:t>
            </a:r>
            <a:r>
              <a:rPr lang="en-US" dirty="0" smtClean="0">
                <a:hlinkClick r:id="rId2"/>
              </a:rPr>
              <a:t>www.khanacademy.org/science/chemistry/chemical-reactions-stoichiome/balancing-chemical-equations/v/balancing-chemical-equations-introduction</a:t>
            </a:r>
            <a:endParaRPr lang="en-US" dirty="0" smtClean="0"/>
          </a:p>
          <a:p>
            <a:r>
              <a:rPr lang="en-US" dirty="0">
                <a:hlinkClick r:id="rId3"/>
              </a:rPr>
              <a:t>https://</a:t>
            </a:r>
            <a:r>
              <a:rPr lang="en-US" dirty="0" smtClean="0">
                <a:hlinkClick r:id="rId3"/>
              </a:rPr>
              <a:t>www.youtube.com/watch?v=yZi9URUAWIc</a:t>
            </a:r>
            <a:endParaRPr lang="en-US" dirty="0" smtClean="0"/>
          </a:p>
          <a:p>
            <a:endParaRPr lang="en-US" dirty="0"/>
          </a:p>
        </p:txBody>
      </p:sp>
      <p:sp>
        <p:nvSpPr>
          <p:cNvPr id="3" name="Title 2"/>
          <p:cNvSpPr>
            <a:spLocks noGrp="1"/>
          </p:cNvSpPr>
          <p:nvPr>
            <p:ph type="title"/>
          </p:nvPr>
        </p:nvSpPr>
        <p:spPr/>
        <p:txBody>
          <a:bodyPr>
            <a:normAutofit fontScale="90000"/>
          </a:bodyPr>
          <a:lstStyle/>
          <a:p>
            <a:r>
              <a:rPr lang="en-US" dirty="0" smtClean="0"/>
              <a:t>Balancing chemical reaction/ equation</a:t>
            </a:r>
            <a:endParaRPr lang="en-US" dirty="0"/>
          </a:p>
        </p:txBody>
      </p:sp>
    </p:spTree>
    <p:extLst>
      <p:ext uri="{BB962C8B-B14F-4D97-AF65-F5344CB8AC3E}">
        <p14:creationId xmlns:p14="http://schemas.microsoft.com/office/powerpoint/2010/main" val="2900444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12 principles of Green Chemistry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93838"/>
            <a:ext cx="8305800" cy="5156518"/>
          </a:xfrm>
        </p:spPr>
      </p:pic>
    </p:spTree>
    <p:extLst>
      <p:ext uri="{BB962C8B-B14F-4D97-AF65-F5344CB8AC3E}">
        <p14:creationId xmlns:p14="http://schemas.microsoft.com/office/powerpoint/2010/main" val="31311839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610599" cy="4648199"/>
          </a:xfrm>
        </p:spPr>
        <p:txBody>
          <a:bodyPr>
            <a:normAutofit/>
          </a:bodyPr>
          <a:lstStyle/>
          <a:p>
            <a:r>
              <a:rPr lang="en-US" dirty="0" smtClean="0"/>
              <a:t>It is better to prevent waste than to treat or clean up waste after it is formed.</a:t>
            </a:r>
          </a:p>
          <a:p>
            <a:endParaRPr lang="en-US" dirty="0" smtClean="0"/>
          </a:p>
          <a:p>
            <a:r>
              <a:rPr lang="en-US" dirty="0" smtClean="0"/>
              <a:t>Reactant A  + Reactant B---------</a:t>
            </a:r>
            <a:r>
              <a:rPr lang="en-US" dirty="0" smtClean="0">
                <a:sym typeface="Wingdings" pitchFamily="2" charset="2"/>
              </a:rPr>
              <a:t>--&gt;  Product C + Waste D</a:t>
            </a:r>
            <a:endParaRPr lang="en-US" dirty="0" smtClean="0"/>
          </a:p>
          <a:p>
            <a:endParaRPr lang="en-US" dirty="0"/>
          </a:p>
          <a:p>
            <a:r>
              <a:rPr lang="en-US" dirty="0" smtClean="0"/>
              <a:t>Green chemist looks at pollution prevention at molecular level, so instead of generating the waste, focus will be on finding the alternate root of getting product without producing waste.</a:t>
            </a:r>
          </a:p>
          <a:p>
            <a:r>
              <a:rPr lang="en-US" dirty="0"/>
              <a:t> </a:t>
            </a:r>
            <a:r>
              <a:rPr lang="en-US" dirty="0" smtClean="0"/>
              <a:t>Reactant 1   + Reactant 2</a:t>
            </a:r>
            <a:r>
              <a:rPr lang="en-US" dirty="0"/>
              <a:t> </a:t>
            </a:r>
            <a:r>
              <a:rPr lang="en-US" dirty="0" smtClean="0"/>
              <a:t>---------</a:t>
            </a:r>
            <a:r>
              <a:rPr lang="en-US" dirty="0" smtClean="0">
                <a:sym typeface="Wingdings" pitchFamily="2" charset="2"/>
              </a:rPr>
              <a:t>--&gt;  Product C</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3" name="Title 2"/>
          <p:cNvSpPr>
            <a:spLocks noGrp="1"/>
          </p:cNvSpPr>
          <p:nvPr>
            <p:ph type="title"/>
          </p:nvPr>
        </p:nvSpPr>
        <p:spPr>
          <a:xfrm>
            <a:off x="457200" y="338328"/>
            <a:ext cx="8229600" cy="804672"/>
          </a:xfrm>
        </p:spPr>
        <p:txBody>
          <a:bodyPr/>
          <a:lstStyle/>
          <a:p>
            <a:r>
              <a:rPr lang="en-US" dirty="0" smtClean="0"/>
              <a:t>1. Prevention of waste</a:t>
            </a:r>
            <a:endParaRPr lang="en-US" dirty="0"/>
          </a:p>
        </p:txBody>
      </p:sp>
    </p:spTree>
    <p:extLst>
      <p:ext uri="{BB962C8B-B14F-4D97-AF65-F5344CB8AC3E}">
        <p14:creationId xmlns:p14="http://schemas.microsoft.com/office/powerpoint/2010/main" val="31561558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1953</TotalTime>
  <Words>2412</Words>
  <Application>Microsoft Office PowerPoint</Application>
  <PresentationFormat>On-screen Show (4:3)</PresentationFormat>
  <Paragraphs>280</Paragraphs>
  <Slides>70</Slides>
  <Notes>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73" baseType="lpstr">
      <vt:lpstr>Waveform</vt:lpstr>
      <vt:lpstr>Photo Editor Photo</vt:lpstr>
      <vt:lpstr>Bitmap Image</vt:lpstr>
      <vt:lpstr>Green Chemistry</vt:lpstr>
      <vt:lpstr>Role of chemistry in making life better</vt:lpstr>
      <vt:lpstr>Role of chemistry in environmental problems</vt:lpstr>
      <vt:lpstr>Roots of Green Chemistry in  Pollution Prevention Act 1990</vt:lpstr>
      <vt:lpstr>Why do we need Green Chemistry</vt:lpstr>
      <vt:lpstr>Goals and Objectives of Green Chemistry</vt:lpstr>
      <vt:lpstr>PowerPoint Presentation</vt:lpstr>
      <vt:lpstr>12 principles of Green Chemistry</vt:lpstr>
      <vt:lpstr>1. Prevention of waste</vt:lpstr>
      <vt:lpstr>PowerPoint Presentation</vt:lpstr>
      <vt:lpstr>PowerPoint Presentation</vt:lpstr>
      <vt:lpstr>PowerPoint Presentation</vt:lpstr>
      <vt:lpstr>2. Atom Economy</vt:lpstr>
      <vt:lpstr>Increase Atom Economy</vt:lpstr>
      <vt:lpstr>PowerPoint Presentation</vt:lpstr>
      <vt:lpstr>PowerPoint Presentation</vt:lpstr>
      <vt:lpstr>PowerPoint Presentation</vt:lpstr>
      <vt:lpstr>PowerPoint Presentation</vt:lpstr>
      <vt:lpstr>Atom Economy- Example: Preparation of Maleic anhydride from- Benzene Butene Butane</vt:lpstr>
      <vt:lpstr>PowerPoint Presentation</vt:lpstr>
      <vt:lpstr>3. Non Hazardous Synthesis</vt:lpstr>
      <vt:lpstr>Green Synthesis of Indigo</vt:lpstr>
      <vt:lpstr>4. Safer Chemicals and Product</vt:lpstr>
      <vt:lpstr>PowerPoint Presentation</vt:lpstr>
      <vt:lpstr>5. Use of safer Solvents</vt:lpstr>
      <vt:lpstr>6. Energy Efficiency</vt:lpstr>
      <vt:lpstr>7. Renewable Feedstock</vt:lpstr>
      <vt:lpstr>Synthesis of adipic acid</vt:lpstr>
      <vt:lpstr>8. Avoid chemical derivatives</vt:lpstr>
      <vt:lpstr>PowerPoint Presentation</vt:lpstr>
      <vt:lpstr>PowerPoint Presentation</vt:lpstr>
      <vt:lpstr>PowerPoint Presentation</vt:lpstr>
      <vt:lpstr>PowerPoint Presentation</vt:lpstr>
      <vt:lpstr>PowerPoint Presentation</vt:lpstr>
      <vt:lpstr>PowerPoint Presentation</vt:lpstr>
      <vt:lpstr>9. Catalysis</vt:lpstr>
      <vt:lpstr>PowerPoint Presentation</vt:lpstr>
      <vt:lpstr>PowerPoint Presentation</vt:lpstr>
      <vt:lpstr>Bio-catalysis</vt:lpstr>
      <vt:lpstr>10. Design for Degradation</vt:lpstr>
      <vt:lpstr>PowerPoint Presentation</vt:lpstr>
      <vt:lpstr>Poly lactic acid (PLA) for plastics production </vt:lpstr>
      <vt:lpstr>11. Real Time Analysis</vt:lpstr>
      <vt:lpstr>PowerPoint Presentation</vt:lpstr>
      <vt:lpstr>12. Inherently Safe Chemistry</vt:lpstr>
      <vt:lpstr>PowerPoint Presentation</vt:lpstr>
      <vt:lpstr>Green Solvents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DMC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Numericals</vt:lpstr>
      <vt:lpstr>PowerPoint Presentation</vt:lpstr>
      <vt:lpstr>Balancing chemical reaction/ equation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CHEMISTRY</dc:title>
  <dc:creator>Lenovo</dc:creator>
  <cp:lastModifiedBy>Admin</cp:lastModifiedBy>
  <cp:revision>126</cp:revision>
  <dcterms:created xsi:type="dcterms:W3CDTF">2006-08-16T00:00:00Z</dcterms:created>
  <dcterms:modified xsi:type="dcterms:W3CDTF">2023-01-10T09:47:57Z</dcterms:modified>
</cp:coreProperties>
</file>